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9" r:id="rId2"/>
    <p:sldId id="310" r:id="rId3"/>
    <p:sldId id="259" r:id="rId4"/>
    <p:sldId id="261" r:id="rId5"/>
    <p:sldId id="289" r:id="rId6"/>
    <p:sldId id="278" r:id="rId7"/>
    <p:sldId id="295" r:id="rId8"/>
    <p:sldId id="302" r:id="rId9"/>
    <p:sldId id="300" r:id="rId10"/>
    <p:sldId id="288" r:id="rId11"/>
    <p:sldId id="311" r:id="rId12"/>
    <p:sldId id="305" r:id="rId13"/>
    <p:sldId id="272" r:id="rId14"/>
    <p:sldId id="270" r:id="rId15"/>
  </p:sldIdLst>
  <p:sldSz cx="12192000" cy="6858000"/>
  <p:notesSz cx="7315200" cy="12344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kash kumar" initials="vk" lastIdx="2" clrIdx="0">
    <p:extLst>
      <p:ext uri="{19B8F6BF-5375-455C-9EA6-DF929625EA0E}">
        <p15:presenceInfo xmlns:p15="http://schemas.microsoft.com/office/powerpoint/2012/main" userId="b16eb13bab20a29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6873"/>
    <a:srgbClr val="6B6974"/>
    <a:srgbClr val="2F95DA"/>
    <a:srgbClr val="3F4045"/>
    <a:srgbClr val="886872"/>
    <a:srgbClr val="EDE2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01T04:37:11.192"/>
    </inkml:context>
    <inkml:brush xml:id="br0">
      <inkml:brushProperty name="width" value="0.05" units="cm"/>
      <inkml:brushProperty name="height" value="0.05" units="cm"/>
    </inkml:brush>
  </inkml:definitions>
  <inkml:trace contextRef="#ctx0" brushRef="#br0">0 0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CC3BE083-2499-47F1-A564-47FF0466ABB4}"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2288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3BE083-2499-47F1-A564-47FF0466ABB4}"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50058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3BE083-2499-47F1-A564-47FF0466ABB4}"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039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3BE083-2499-47F1-A564-47FF0466ABB4}" type="datetimeFigureOut">
              <a:rPr lang="en-IN" smtClean="0"/>
              <a:t>08-05-2024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2090365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3BE083-2499-47F1-A564-47FF0466ABB4}" type="datetimeFigureOut">
              <a:rPr lang="en-IN" smtClean="0"/>
              <a:t>08-05-2024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4251880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3BE083-2499-47F1-A564-47FF0466ABB4}" type="datetimeFigureOut">
              <a:rPr lang="en-IN" smtClean="0"/>
              <a:t>08-05-2024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4048438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3BE083-2499-47F1-A564-47FF0466ABB4}" type="datetimeFigureOut">
              <a:rPr lang="en-IN" smtClean="0"/>
              <a:t>08-05-2024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491468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3BE083-2499-47F1-A564-47FF0466ABB4}" type="datetimeFigureOut">
              <a:rPr lang="en-IN" smtClean="0"/>
              <a:t>08-05-2024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635887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3BE083-2499-47F1-A564-47FF0466ABB4}" type="datetimeFigureOut">
              <a:rPr lang="en-IN" smtClean="0"/>
              <a:t>08-05-2024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CFAA26-AE1F-47ED-AC87-5AF5DD6D74FE}"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050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3BE083-2499-47F1-A564-47FF0466ABB4}"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2333928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3BE083-2499-47F1-A564-47FF0466ABB4}"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5859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C3BE083-2499-47F1-A564-47FF0466ABB4}" type="datetimeFigureOut">
              <a:rPr lang="en-IN" smtClean="0"/>
              <a:t>08-05-2024</a:t>
            </a:fld>
            <a:endParaRPr lang="en-IN"/>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IN"/>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8CFAA26-AE1F-47ED-AC87-5AF5DD6D74FE}" type="slidenum">
              <a:rPr lang="en-IN" smtClean="0"/>
              <a:t>‹#›</a:t>
            </a:fld>
            <a:endParaRPr lang="en-IN"/>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C92172D-B374-C7DA-6212-EA0F49986B28}"/>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9865957" y="356151"/>
            <a:ext cx="1487843" cy="671755"/>
          </a:xfrm>
          <a:prstGeom prst="rect">
            <a:avLst/>
          </a:prstGeom>
        </p:spPr>
      </p:pic>
      <p:pic>
        <p:nvPicPr>
          <p:cNvPr id="9" name="Picture 8">
            <a:extLst>
              <a:ext uri="{FF2B5EF4-FFF2-40B4-BE49-F238E27FC236}">
                <a16:creationId xmlns:a16="http://schemas.microsoft.com/office/drawing/2014/main" id="{1F754363-2EC5-817A-AE61-39ACA1519F77}"/>
              </a:ext>
            </a:extLst>
          </p:cNvPr>
          <p:cNvPicPr>
            <a:picLocks noChangeAspect="1"/>
          </p:cNvPicPr>
          <p:nvPr userDrawn="1"/>
        </p:nvPicPr>
        <p:blipFill>
          <a:blip r:embed="rId1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 y="-1"/>
            <a:ext cx="12222643" cy="6858001"/>
          </a:xfrm>
          <a:prstGeom prst="rect">
            <a:avLst/>
          </a:prstGeom>
        </p:spPr>
      </p:pic>
      <p:pic>
        <p:nvPicPr>
          <p:cNvPr id="10" name="Picture 9">
            <a:extLst>
              <a:ext uri="{FF2B5EF4-FFF2-40B4-BE49-F238E27FC236}">
                <a16:creationId xmlns:a16="http://schemas.microsoft.com/office/drawing/2014/main" id="{D1916889-F165-9267-B5D2-E1B8AE55A99C}"/>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 y="0"/>
            <a:ext cx="679491" cy="6858000"/>
          </a:xfrm>
          <a:prstGeom prst="rect">
            <a:avLst/>
          </a:prstGeom>
        </p:spPr>
      </p:pic>
    </p:spTree>
    <p:extLst>
      <p:ext uri="{BB962C8B-B14F-4D97-AF65-F5344CB8AC3E}">
        <p14:creationId xmlns:p14="http://schemas.microsoft.com/office/powerpoint/2010/main" val="1078339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18.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2.png"/><Relationship Id="rId7" Type="http://schemas.openxmlformats.org/officeDocument/2006/relationships/image" Target="../media/image37.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9.png"/></Relationships>
</file>

<file path=ppt/slides/_rels/slide1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2.jp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mailto:MAIL=pkindustriesrtk@gmail.com" TargetMode="External"/><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5.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92CD0-05DA-22DF-923A-102A67840499}"/>
              </a:ext>
            </a:extLst>
          </p:cNvPr>
          <p:cNvSpPr>
            <a:spLocks noGrp="1"/>
          </p:cNvSpPr>
          <p:nvPr>
            <p:ph type="title"/>
          </p:nvPr>
        </p:nvSpPr>
        <p:spPr/>
        <p:txBody>
          <a:bodyPr/>
          <a:lstStyle/>
          <a:p>
            <a:r>
              <a:rPr lang="en-IN" dirty="0">
                <a:latin typeface="Algerian" panose="04020705040A02060702" pitchFamily="82" charset="0"/>
              </a:rPr>
              <a:t>P.K. INDUSTRIES</a:t>
            </a:r>
          </a:p>
        </p:txBody>
      </p:sp>
      <p:pic>
        <p:nvPicPr>
          <p:cNvPr id="5" name="Content Placeholder 4">
            <a:extLst>
              <a:ext uri="{FF2B5EF4-FFF2-40B4-BE49-F238E27FC236}">
                <a16:creationId xmlns:a16="http://schemas.microsoft.com/office/drawing/2014/main" id="{2CB219B9-B34E-D1ED-F784-2EEE6EB560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024127" y="1785938"/>
            <a:ext cx="9534335" cy="4486846"/>
          </a:xfrm>
        </p:spPr>
      </p:pic>
      <p:sp>
        <p:nvSpPr>
          <p:cNvPr id="6" name="TextBox 5">
            <a:extLst>
              <a:ext uri="{FF2B5EF4-FFF2-40B4-BE49-F238E27FC236}">
                <a16:creationId xmlns:a16="http://schemas.microsoft.com/office/drawing/2014/main" id="{CF030021-14AF-D380-2AF8-D336E31DC422}"/>
              </a:ext>
            </a:extLst>
          </p:cNvPr>
          <p:cNvSpPr txBox="1"/>
          <p:nvPr/>
        </p:nvSpPr>
        <p:spPr>
          <a:xfrm>
            <a:off x="7343335" y="365125"/>
            <a:ext cx="4276579" cy="523220"/>
          </a:xfrm>
          <a:prstGeom prst="rect">
            <a:avLst/>
          </a:prstGeom>
          <a:noFill/>
        </p:spPr>
        <p:txBody>
          <a:bodyPr wrap="square" rtlCol="0">
            <a:spAutoFit/>
          </a:bodyPr>
          <a:lstStyle/>
          <a:p>
            <a:pPr algn="ctr"/>
            <a:r>
              <a:rPr lang="en-US" sz="2800" b="1" dirty="0">
                <a:latin typeface="Arial Black" panose="020B0A04020102020204" pitchFamily="34" charset="0"/>
              </a:rPr>
              <a:t> </a:t>
            </a:r>
          </a:p>
        </p:txBody>
      </p:sp>
    </p:spTree>
    <p:extLst>
      <p:ext uri="{BB962C8B-B14F-4D97-AF65-F5344CB8AC3E}">
        <p14:creationId xmlns:p14="http://schemas.microsoft.com/office/powerpoint/2010/main" val="214280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993D0F-4537-9D8C-69B0-839F5DD5C5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03853" y="-1"/>
            <a:ext cx="5784906" cy="6611815"/>
          </a:xfrm>
        </p:spPr>
      </p:pic>
      <p:sp>
        <p:nvSpPr>
          <p:cNvPr id="6" name="TextBox 5">
            <a:extLst>
              <a:ext uri="{FF2B5EF4-FFF2-40B4-BE49-F238E27FC236}">
                <a16:creationId xmlns:a16="http://schemas.microsoft.com/office/drawing/2014/main" id="{F87753BE-C6DD-9618-9437-6091786B8DF7}"/>
              </a:ext>
            </a:extLst>
          </p:cNvPr>
          <p:cNvSpPr txBox="1"/>
          <p:nvPr/>
        </p:nvSpPr>
        <p:spPr>
          <a:xfrm>
            <a:off x="484150" y="217132"/>
            <a:ext cx="4250774" cy="1538883"/>
          </a:xfrm>
          <a:prstGeom prst="rect">
            <a:avLst/>
          </a:prstGeom>
          <a:noFill/>
        </p:spPr>
        <p:txBody>
          <a:bodyPr wrap="square" rtlCol="0">
            <a:spAutoFit/>
          </a:bodyPr>
          <a:lstStyle/>
          <a:p>
            <a:pPr algn="ctr"/>
            <a:r>
              <a:rPr lang="en-US" sz="4800" b="1" dirty="0"/>
              <a:t>P.K.IND</a:t>
            </a:r>
          </a:p>
          <a:p>
            <a:pPr algn="ctr"/>
            <a:r>
              <a:rPr lang="en-US" sz="2800" b="1" dirty="0"/>
              <a:t>P.K. INDUSTRIES </a:t>
            </a:r>
          </a:p>
          <a:p>
            <a:r>
              <a:rPr lang="en-US" dirty="0"/>
              <a:t> </a:t>
            </a:r>
            <a:endParaRPr lang="en-IN"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5BAEE7C1-47F3-D8D9-2F52-F58E8801DD9B}"/>
                  </a:ext>
                </a:extLst>
              </p14:cNvPr>
              <p14:cNvContentPartPr/>
              <p14:nvPr/>
            </p14:nvContentPartPr>
            <p14:xfrm>
              <a:off x="6921194" y="576609"/>
              <a:ext cx="360" cy="360"/>
            </p14:xfrm>
          </p:contentPart>
        </mc:Choice>
        <mc:Fallback xmlns="">
          <p:pic>
            <p:nvPicPr>
              <p:cNvPr id="8" name="Ink 7">
                <a:extLst>
                  <a:ext uri="{FF2B5EF4-FFF2-40B4-BE49-F238E27FC236}">
                    <a16:creationId xmlns:a16="http://schemas.microsoft.com/office/drawing/2014/main" id="{5BAEE7C1-47F3-D8D9-2F52-F58E8801DD9B}"/>
                  </a:ext>
                </a:extLst>
              </p:cNvPr>
              <p:cNvPicPr/>
              <p:nvPr/>
            </p:nvPicPr>
            <p:blipFill>
              <a:blip r:embed="rId4"/>
              <a:stretch>
                <a:fillRect/>
              </a:stretch>
            </p:blipFill>
            <p:spPr>
              <a:xfrm>
                <a:off x="6912194" y="567609"/>
                <a:ext cx="18000" cy="18000"/>
              </a:xfrm>
              <a:prstGeom prst="rect">
                <a:avLst/>
              </a:prstGeom>
            </p:spPr>
          </p:pic>
        </mc:Fallback>
      </mc:AlternateContent>
      <p:sp>
        <p:nvSpPr>
          <p:cNvPr id="18" name="TextBox 17">
            <a:extLst>
              <a:ext uri="{FF2B5EF4-FFF2-40B4-BE49-F238E27FC236}">
                <a16:creationId xmlns:a16="http://schemas.microsoft.com/office/drawing/2014/main" id="{943B10C4-8754-48D9-8E95-3413B18A1D8E}"/>
              </a:ext>
            </a:extLst>
          </p:cNvPr>
          <p:cNvSpPr txBox="1"/>
          <p:nvPr/>
        </p:nvSpPr>
        <p:spPr>
          <a:xfrm>
            <a:off x="1129609" y="1568202"/>
            <a:ext cx="3718162" cy="4401205"/>
          </a:xfrm>
          <a:prstGeom prst="rect">
            <a:avLst/>
          </a:prstGeom>
          <a:noFill/>
        </p:spPr>
        <p:txBody>
          <a:bodyPr wrap="square" rtlCol="0">
            <a:spAutoFit/>
          </a:bodyPr>
          <a:lstStyle/>
          <a:p>
            <a:r>
              <a:rPr lang="en-US" sz="2000" spc="300" dirty="0">
                <a:latin typeface="Aptos" panose="020B0004020202020204" pitchFamily="34" charset="0"/>
              </a:rPr>
              <a:t>We Introducing our Brand P.K. INDUSTRIES with the experience of 25 years in the fastener industry. We are dealing in Solid Dowel Pin and Bolts like CSK, BUTTON HEAD, PH PAN HEAD, SHCS etc. PKI is specializes in the production of all kinds of Solid Dowel Pin and Bolts. The product are in conformity with ISO</a:t>
            </a:r>
            <a:r>
              <a:rPr lang="en-US" sz="2000" spc="300" dirty="0"/>
              <a:t> </a:t>
            </a:r>
            <a:endParaRPr lang="en-IN" sz="2000" spc="300" dirty="0"/>
          </a:p>
        </p:txBody>
      </p:sp>
      <p:pic>
        <p:nvPicPr>
          <p:cNvPr id="3" name="Picture 2">
            <a:extLst>
              <a:ext uri="{FF2B5EF4-FFF2-40B4-BE49-F238E27FC236}">
                <a16:creationId xmlns:a16="http://schemas.microsoft.com/office/drawing/2014/main" id="{DB67BA81-FFE5-55F4-16F3-622DD4DD94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9" y="-1"/>
            <a:ext cx="6057901" cy="6858001"/>
          </a:xfrm>
          <a:prstGeom prst="rect">
            <a:avLst/>
          </a:prstGeom>
        </p:spPr>
      </p:pic>
    </p:spTree>
    <p:extLst>
      <p:ext uri="{BB962C8B-B14F-4D97-AF65-F5344CB8AC3E}">
        <p14:creationId xmlns:p14="http://schemas.microsoft.com/office/powerpoint/2010/main" val="3763654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998709-7CE0-474D-B3C3-7ED2374ECA24}"/>
              </a:ext>
            </a:extLst>
          </p:cNvPr>
          <p:cNvSpPr txBox="1"/>
          <p:nvPr/>
        </p:nvSpPr>
        <p:spPr>
          <a:xfrm rot="16200000">
            <a:off x="-1043011" y="2691632"/>
            <a:ext cx="2547685" cy="461665"/>
          </a:xfrm>
          <a:prstGeom prst="rect">
            <a:avLst/>
          </a:prstGeom>
          <a:noFill/>
        </p:spPr>
        <p:txBody>
          <a:bodyPr wrap="none" rtlCol="0">
            <a:spAutoFit/>
          </a:bodyPr>
          <a:lstStyle/>
          <a:p>
            <a:r>
              <a:rPr lang="en-IN" sz="2400" b="1" dirty="0">
                <a:solidFill>
                  <a:schemeClr val="bg1"/>
                </a:solidFill>
              </a:rPr>
              <a:t>PRODUCTS</a:t>
            </a:r>
            <a:r>
              <a:rPr lang="en-IN" sz="2400" dirty="0"/>
              <a:t> OF </a:t>
            </a:r>
            <a:r>
              <a:rPr lang="en-IN" sz="2400" b="1" dirty="0"/>
              <a:t>PKI </a:t>
            </a:r>
          </a:p>
        </p:txBody>
      </p:sp>
      <p:pic>
        <p:nvPicPr>
          <p:cNvPr id="3" name="Picture 2">
            <a:extLst>
              <a:ext uri="{FF2B5EF4-FFF2-40B4-BE49-F238E27FC236}">
                <a16:creationId xmlns:a16="http://schemas.microsoft.com/office/drawing/2014/main" id="{DF06F739-3FDE-5D15-9AA9-E357331BFEC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5056" y="1138145"/>
            <a:ext cx="1905000" cy="1905000"/>
          </a:xfrm>
          <a:prstGeom prst="rect">
            <a:avLst/>
          </a:prstGeom>
        </p:spPr>
      </p:pic>
      <p:pic>
        <p:nvPicPr>
          <p:cNvPr id="7" name="Picture 6">
            <a:extLst>
              <a:ext uri="{FF2B5EF4-FFF2-40B4-BE49-F238E27FC236}">
                <a16:creationId xmlns:a16="http://schemas.microsoft.com/office/drawing/2014/main" id="{F5104606-696A-5071-2BA1-D34230483F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33448" y="1138145"/>
            <a:ext cx="2362083" cy="1921523"/>
          </a:xfrm>
          <a:prstGeom prst="rect">
            <a:avLst/>
          </a:prstGeom>
        </p:spPr>
      </p:pic>
      <p:pic>
        <p:nvPicPr>
          <p:cNvPr id="9" name="Picture 8">
            <a:extLst>
              <a:ext uri="{FF2B5EF4-FFF2-40B4-BE49-F238E27FC236}">
                <a16:creationId xmlns:a16="http://schemas.microsoft.com/office/drawing/2014/main" id="{B9D8027C-D3CD-0E3D-AF63-76CE067436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45196" y="1138145"/>
            <a:ext cx="2396791" cy="1888569"/>
          </a:xfrm>
          <a:prstGeom prst="rect">
            <a:avLst/>
          </a:prstGeom>
        </p:spPr>
      </p:pic>
      <p:sp>
        <p:nvSpPr>
          <p:cNvPr id="11" name="TextBox 10">
            <a:extLst>
              <a:ext uri="{FF2B5EF4-FFF2-40B4-BE49-F238E27FC236}">
                <a16:creationId xmlns:a16="http://schemas.microsoft.com/office/drawing/2014/main" id="{5D9912A2-62B0-3F68-0E54-2AA113D458BC}"/>
              </a:ext>
            </a:extLst>
          </p:cNvPr>
          <p:cNvSpPr txBox="1"/>
          <p:nvPr/>
        </p:nvSpPr>
        <p:spPr>
          <a:xfrm>
            <a:off x="637483" y="3059668"/>
            <a:ext cx="2362083" cy="369332"/>
          </a:xfrm>
          <a:prstGeom prst="rect">
            <a:avLst/>
          </a:prstGeom>
          <a:noFill/>
        </p:spPr>
        <p:txBody>
          <a:bodyPr wrap="square" rtlCol="0">
            <a:spAutoFit/>
          </a:bodyPr>
          <a:lstStyle/>
          <a:p>
            <a:pPr algn="ctr"/>
            <a:r>
              <a:rPr lang="en-US" dirty="0">
                <a:solidFill>
                  <a:srgbClr val="6B6974"/>
                </a:solidFill>
              </a:rPr>
              <a:t>DOWEL PIN </a:t>
            </a:r>
          </a:p>
        </p:txBody>
      </p:sp>
      <p:pic>
        <p:nvPicPr>
          <p:cNvPr id="10" name="Picture 9">
            <a:extLst>
              <a:ext uri="{FF2B5EF4-FFF2-40B4-BE49-F238E27FC236}">
                <a16:creationId xmlns:a16="http://schemas.microsoft.com/office/drawing/2014/main" id="{5C5C679B-6DD7-E491-17B6-6304A0D052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117" y="4196307"/>
            <a:ext cx="1789493" cy="1758177"/>
          </a:xfrm>
          <a:prstGeom prst="rect">
            <a:avLst/>
          </a:prstGeom>
        </p:spPr>
      </p:pic>
      <p:sp>
        <p:nvSpPr>
          <p:cNvPr id="16" name="TextBox 15">
            <a:extLst>
              <a:ext uri="{FF2B5EF4-FFF2-40B4-BE49-F238E27FC236}">
                <a16:creationId xmlns:a16="http://schemas.microsoft.com/office/drawing/2014/main" id="{66D2B350-2E32-5BAC-D82C-37AD70AD02CB}"/>
              </a:ext>
            </a:extLst>
          </p:cNvPr>
          <p:cNvSpPr txBox="1"/>
          <p:nvPr/>
        </p:nvSpPr>
        <p:spPr>
          <a:xfrm>
            <a:off x="816117" y="5917545"/>
            <a:ext cx="1789492" cy="400110"/>
          </a:xfrm>
          <a:prstGeom prst="rect">
            <a:avLst/>
          </a:prstGeom>
          <a:noFill/>
        </p:spPr>
        <p:txBody>
          <a:bodyPr wrap="square" rtlCol="0">
            <a:spAutoFit/>
          </a:bodyPr>
          <a:lstStyle/>
          <a:p>
            <a:r>
              <a:rPr lang="en-IN" sz="2000" dirty="0">
                <a:solidFill>
                  <a:srgbClr val="686873"/>
                </a:solidFill>
              </a:rPr>
              <a:t>TORX BOLT</a:t>
            </a:r>
          </a:p>
        </p:txBody>
      </p:sp>
      <p:pic>
        <p:nvPicPr>
          <p:cNvPr id="18" name="Picture 17">
            <a:extLst>
              <a:ext uri="{FF2B5EF4-FFF2-40B4-BE49-F238E27FC236}">
                <a16:creationId xmlns:a16="http://schemas.microsoft.com/office/drawing/2014/main" id="{C0A18920-80D0-4415-E8B0-DD6416A5EC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2940" y="4174471"/>
            <a:ext cx="2260624" cy="1743074"/>
          </a:xfrm>
          <a:prstGeom prst="rect">
            <a:avLst/>
          </a:prstGeom>
        </p:spPr>
      </p:pic>
      <p:sp>
        <p:nvSpPr>
          <p:cNvPr id="19" name="TextBox 18">
            <a:extLst>
              <a:ext uri="{FF2B5EF4-FFF2-40B4-BE49-F238E27FC236}">
                <a16:creationId xmlns:a16="http://schemas.microsoft.com/office/drawing/2014/main" id="{3F272E12-0E0D-6C2F-5575-40911EC7F5F5}"/>
              </a:ext>
            </a:extLst>
          </p:cNvPr>
          <p:cNvSpPr txBox="1"/>
          <p:nvPr/>
        </p:nvSpPr>
        <p:spPr>
          <a:xfrm>
            <a:off x="3705209" y="5917545"/>
            <a:ext cx="1616086" cy="400110"/>
          </a:xfrm>
          <a:prstGeom prst="rect">
            <a:avLst/>
          </a:prstGeom>
          <a:noFill/>
        </p:spPr>
        <p:txBody>
          <a:bodyPr wrap="square" rtlCol="0">
            <a:spAutoFit/>
          </a:bodyPr>
          <a:lstStyle/>
          <a:p>
            <a:r>
              <a:rPr lang="en-IN" sz="2000" dirty="0">
                <a:solidFill>
                  <a:srgbClr val="6B6974"/>
                </a:solidFill>
              </a:rPr>
              <a:t>HEX BOLTS</a:t>
            </a:r>
          </a:p>
        </p:txBody>
      </p:sp>
      <p:pic>
        <p:nvPicPr>
          <p:cNvPr id="25" name="Picture 24">
            <a:extLst>
              <a:ext uri="{FF2B5EF4-FFF2-40B4-BE49-F238E27FC236}">
                <a16:creationId xmlns:a16="http://schemas.microsoft.com/office/drawing/2014/main" id="{FF421325-8F8B-0010-528C-1490894D88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4224936"/>
            <a:ext cx="2133600" cy="1700917"/>
          </a:xfrm>
          <a:prstGeom prst="rect">
            <a:avLst/>
          </a:prstGeom>
        </p:spPr>
      </p:pic>
      <p:sp>
        <p:nvSpPr>
          <p:cNvPr id="26" name="TextBox 25">
            <a:extLst>
              <a:ext uri="{FF2B5EF4-FFF2-40B4-BE49-F238E27FC236}">
                <a16:creationId xmlns:a16="http://schemas.microsoft.com/office/drawing/2014/main" id="{0979F420-18FA-6F89-3A2F-DA364EBC7F24}"/>
              </a:ext>
            </a:extLst>
          </p:cNvPr>
          <p:cNvSpPr txBox="1"/>
          <p:nvPr/>
        </p:nvSpPr>
        <p:spPr>
          <a:xfrm>
            <a:off x="6172200" y="5855990"/>
            <a:ext cx="2057400" cy="400110"/>
          </a:xfrm>
          <a:prstGeom prst="rect">
            <a:avLst/>
          </a:prstGeom>
          <a:noFill/>
        </p:spPr>
        <p:txBody>
          <a:bodyPr wrap="square" rtlCol="0">
            <a:spAutoFit/>
          </a:bodyPr>
          <a:lstStyle/>
          <a:p>
            <a:r>
              <a:rPr lang="en-IN" sz="2000" dirty="0">
                <a:solidFill>
                  <a:srgbClr val="6B6974"/>
                </a:solidFill>
              </a:rPr>
              <a:t>SS SQUARE NUT</a:t>
            </a:r>
          </a:p>
        </p:txBody>
      </p:sp>
      <p:pic>
        <p:nvPicPr>
          <p:cNvPr id="30" name="Picture 29">
            <a:extLst>
              <a:ext uri="{FF2B5EF4-FFF2-40B4-BE49-F238E27FC236}">
                <a16:creationId xmlns:a16="http://schemas.microsoft.com/office/drawing/2014/main" id="{B6F9ED73-EB9D-73D1-7FCF-B79EC1717C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87790" y="4174470"/>
            <a:ext cx="2488093" cy="1743073"/>
          </a:xfrm>
          <a:prstGeom prst="rect">
            <a:avLst/>
          </a:prstGeom>
        </p:spPr>
      </p:pic>
      <p:sp>
        <p:nvSpPr>
          <p:cNvPr id="31" name="TextBox 30">
            <a:extLst>
              <a:ext uri="{FF2B5EF4-FFF2-40B4-BE49-F238E27FC236}">
                <a16:creationId xmlns:a16="http://schemas.microsoft.com/office/drawing/2014/main" id="{1BBE287A-FD82-F4D0-7CE7-24173748F32D}"/>
              </a:ext>
            </a:extLst>
          </p:cNvPr>
          <p:cNvSpPr txBox="1"/>
          <p:nvPr/>
        </p:nvSpPr>
        <p:spPr>
          <a:xfrm>
            <a:off x="9217436" y="5902057"/>
            <a:ext cx="2079508" cy="400110"/>
          </a:xfrm>
          <a:prstGeom prst="rect">
            <a:avLst/>
          </a:prstGeom>
          <a:noFill/>
        </p:spPr>
        <p:txBody>
          <a:bodyPr wrap="square" rtlCol="0">
            <a:spAutoFit/>
          </a:bodyPr>
          <a:lstStyle/>
          <a:p>
            <a:r>
              <a:rPr lang="en-IN" sz="2000" dirty="0">
                <a:solidFill>
                  <a:srgbClr val="686873"/>
                </a:solidFill>
              </a:rPr>
              <a:t>SHAFT SLEEVE</a:t>
            </a:r>
          </a:p>
        </p:txBody>
      </p:sp>
      <p:sp>
        <p:nvSpPr>
          <p:cNvPr id="32" name="TextBox 31">
            <a:extLst>
              <a:ext uri="{FF2B5EF4-FFF2-40B4-BE49-F238E27FC236}">
                <a16:creationId xmlns:a16="http://schemas.microsoft.com/office/drawing/2014/main" id="{23146844-B226-611F-CC66-52420C0EBBB2}"/>
              </a:ext>
            </a:extLst>
          </p:cNvPr>
          <p:cNvSpPr txBox="1"/>
          <p:nvPr/>
        </p:nvSpPr>
        <p:spPr>
          <a:xfrm>
            <a:off x="3013064" y="3026714"/>
            <a:ext cx="3000375" cy="400110"/>
          </a:xfrm>
          <a:prstGeom prst="rect">
            <a:avLst/>
          </a:prstGeom>
          <a:noFill/>
        </p:spPr>
        <p:txBody>
          <a:bodyPr wrap="square" rtlCol="0">
            <a:spAutoFit/>
          </a:bodyPr>
          <a:lstStyle/>
          <a:p>
            <a:r>
              <a:rPr lang="en-IN" sz="2000" dirty="0">
                <a:solidFill>
                  <a:srgbClr val="686873"/>
                </a:solidFill>
              </a:rPr>
              <a:t>BUTTON HEAD CAP SCREW</a:t>
            </a:r>
          </a:p>
        </p:txBody>
      </p:sp>
      <p:pic>
        <p:nvPicPr>
          <p:cNvPr id="34" name="Picture 33">
            <a:extLst>
              <a:ext uri="{FF2B5EF4-FFF2-40B4-BE49-F238E27FC236}">
                <a16:creationId xmlns:a16="http://schemas.microsoft.com/office/drawing/2014/main" id="{12B850C9-70B3-B28C-FFA7-0246C827A1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72200" y="1138145"/>
            <a:ext cx="2362084" cy="1921523"/>
          </a:xfrm>
          <a:prstGeom prst="rect">
            <a:avLst/>
          </a:prstGeom>
        </p:spPr>
      </p:pic>
      <p:sp>
        <p:nvSpPr>
          <p:cNvPr id="35" name="TextBox 34">
            <a:extLst>
              <a:ext uri="{FF2B5EF4-FFF2-40B4-BE49-F238E27FC236}">
                <a16:creationId xmlns:a16="http://schemas.microsoft.com/office/drawing/2014/main" id="{BECCBB8B-F2F9-4264-FE4E-73CF8AA157BC}"/>
              </a:ext>
            </a:extLst>
          </p:cNvPr>
          <p:cNvSpPr txBox="1"/>
          <p:nvPr/>
        </p:nvSpPr>
        <p:spPr>
          <a:xfrm>
            <a:off x="6226447" y="3043145"/>
            <a:ext cx="2488092" cy="707886"/>
          </a:xfrm>
          <a:prstGeom prst="rect">
            <a:avLst/>
          </a:prstGeom>
          <a:noFill/>
        </p:spPr>
        <p:txBody>
          <a:bodyPr wrap="square" rtlCol="0">
            <a:spAutoFit/>
          </a:bodyPr>
          <a:lstStyle/>
          <a:p>
            <a:r>
              <a:rPr lang="en-IN" sz="2000" dirty="0">
                <a:solidFill>
                  <a:srgbClr val="6B6974"/>
                </a:solidFill>
              </a:rPr>
              <a:t>FLAT HEAD SOCKET     CAP SCREW</a:t>
            </a:r>
          </a:p>
        </p:txBody>
      </p:sp>
      <p:sp>
        <p:nvSpPr>
          <p:cNvPr id="36" name="TextBox 35">
            <a:extLst>
              <a:ext uri="{FF2B5EF4-FFF2-40B4-BE49-F238E27FC236}">
                <a16:creationId xmlns:a16="http://schemas.microsoft.com/office/drawing/2014/main" id="{E31D8AC1-6D87-7071-0E0E-2C7B52555C0C}"/>
              </a:ext>
            </a:extLst>
          </p:cNvPr>
          <p:cNvSpPr txBox="1"/>
          <p:nvPr/>
        </p:nvSpPr>
        <p:spPr>
          <a:xfrm>
            <a:off x="9178936" y="3026714"/>
            <a:ext cx="1536689" cy="400110"/>
          </a:xfrm>
          <a:prstGeom prst="rect">
            <a:avLst/>
          </a:prstGeom>
          <a:noFill/>
        </p:spPr>
        <p:txBody>
          <a:bodyPr wrap="square" rtlCol="0">
            <a:spAutoFit/>
          </a:bodyPr>
          <a:lstStyle/>
          <a:p>
            <a:r>
              <a:rPr lang="en-IN" sz="2000" dirty="0">
                <a:solidFill>
                  <a:srgbClr val="686873"/>
                </a:solidFill>
              </a:rPr>
              <a:t>ALLEN BOLT</a:t>
            </a:r>
          </a:p>
        </p:txBody>
      </p:sp>
    </p:spTree>
    <p:extLst>
      <p:ext uri="{BB962C8B-B14F-4D97-AF65-F5344CB8AC3E}">
        <p14:creationId xmlns:p14="http://schemas.microsoft.com/office/powerpoint/2010/main" val="93600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D323B3F-E91C-43C5-975F-384A608BF168}"/>
              </a:ext>
            </a:extLst>
          </p:cNvPr>
          <p:cNvSpPr txBox="1"/>
          <p:nvPr/>
        </p:nvSpPr>
        <p:spPr>
          <a:xfrm>
            <a:off x="3346696" y="665519"/>
            <a:ext cx="7505700" cy="2031325"/>
          </a:xfrm>
          <a:prstGeom prst="rect">
            <a:avLst/>
          </a:prstGeom>
          <a:noFill/>
        </p:spPr>
        <p:txBody>
          <a:bodyPr wrap="square" rtlCol="0">
            <a:spAutoFit/>
          </a:bodyPr>
          <a:lstStyle/>
          <a:p>
            <a:pPr algn="just"/>
            <a:r>
              <a:rPr lang="en-US" dirty="0"/>
              <a:t>PKI sources of material directly from high quality steel manufacturers. All the material is thoroughly inspected before processing. Each grade is marked and provided with a proper identification tag. After the inspection the material is ready for processing (annealing &amp; drawing). Wire Drawing is carried out to get the required wire size for cold forging the parts depending upon the size of fasteners to be manufactured. Each lot is identified with a unique heat number. The lots are 100% checked by its chemical  &amp; mechanical Properties. </a:t>
            </a:r>
            <a:endParaRPr lang="en-IN" dirty="0"/>
          </a:p>
        </p:txBody>
      </p:sp>
      <p:pic>
        <p:nvPicPr>
          <p:cNvPr id="8" name="Picture 7">
            <a:extLst>
              <a:ext uri="{FF2B5EF4-FFF2-40B4-BE49-F238E27FC236}">
                <a16:creationId xmlns:a16="http://schemas.microsoft.com/office/drawing/2014/main" id="{D1D47A0E-2B29-4054-957B-06B9679CF66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76800" y="3549034"/>
            <a:ext cx="7445492" cy="2395538"/>
          </a:xfrm>
          <a:prstGeom prst="rect">
            <a:avLst/>
          </a:prstGeom>
        </p:spPr>
      </p:pic>
      <p:pic>
        <p:nvPicPr>
          <p:cNvPr id="3" name="Picture 2">
            <a:extLst>
              <a:ext uri="{FF2B5EF4-FFF2-40B4-BE49-F238E27FC236}">
                <a16:creationId xmlns:a16="http://schemas.microsoft.com/office/drawing/2014/main" id="{F910AAC2-17C8-4816-A751-1D0DB9B212B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8712" y="1494678"/>
            <a:ext cx="1822708" cy="2054356"/>
          </a:xfrm>
          <a:prstGeom prst="rect">
            <a:avLst/>
          </a:prstGeom>
        </p:spPr>
      </p:pic>
      <p:pic>
        <p:nvPicPr>
          <p:cNvPr id="4" name="Picture 3">
            <a:extLst>
              <a:ext uri="{FF2B5EF4-FFF2-40B4-BE49-F238E27FC236}">
                <a16:creationId xmlns:a16="http://schemas.microsoft.com/office/drawing/2014/main" id="{3AC31922-B320-421C-9256-A1EBE7BC13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3985" y="350649"/>
            <a:ext cx="925434" cy="1666497"/>
          </a:xfrm>
          <a:prstGeom prst="rect">
            <a:avLst/>
          </a:prstGeom>
        </p:spPr>
      </p:pic>
    </p:spTree>
    <p:extLst>
      <p:ext uri="{BB962C8B-B14F-4D97-AF65-F5344CB8AC3E}">
        <p14:creationId xmlns:p14="http://schemas.microsoft.com/office/powerpoint/2010/main" val="3706417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10AAC2-17C8-4816-A751-1D0DB9B212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065" y="1789146"/>
            <a:ext cx="1822708" cy="2054356"/>
          </a:xfrm>
          <a:prstGeom prst="rect">
            <a:avLst/>
          </a:prstGeom>
        </p:spPr>
      </p:pic>
      <p:pic>
        <p:nvPicPr>
          <p:cNvPr id="4" name="Picture 3">
            <a:extLst>
              <a:ext uri="{FF2B5EF4-FFF2-40B4-BE49-F238E27FC236}">
                <a16:creationId xmlns:a16="http://schemas.microsoft.com/office/drawing/2014/main" id="{3AC31922-B320-421C-9256-A1EBE7BC13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3985" y="350649"/>
            <a:ext cx="925434" cy="1666497"/>
          </a:xfrm>
          <a:prstGeom prst="rect">
            <a:avLst/>
          </a:prstGeom>
        </p:spPr>
      </p:pic>
      <p:sp>
        <p:nvSpPr>
          <p:cNvPr id="7" name="TextBox 6">
            <a:extLst>
              <a:ext uri="{FF2B5EF4-FFF2-40B4-BE49-F238E27FC236}">
                <a16:creationId xmlns:a16="http://schemas.microsoft.com/office/drawing/2014/main" id="{4D323B3F-E91C-43C5-975F-384A608BF168}"/>
              </a:ext>
            </a:extLst>
          </p:cNvPr>
          <p:cNvSpPr txBox="1"/>
          <p:nvPr/>
        </p:nvSpPr>
        <p:spPr>
          <a:xfrm>
            <a:off x="2484487" y="974674"/>
            <a:ext cx="9394964" cy="1477328"/>
          </a:xfrm>
          <a:prstGeom prst="rect">
            <a:avLst/>
          </a:prstGeom>
          <a:noFill/>
        </p:spPr>
        <p:txBody>
          <a:bodyPr wrap="square" rtlCol="0">
            <a:spAutoFit/>
          </a:bodyPr>
          <a:lstStyle/>
          <a:p>
            <a:r>
              <a:rPr lang="en-US" dirty="0"/>
              <a:t>We use Round &amp; Hexagon coils for manufacturing of bolts. We have in-house Raw Material storage capacity with racks for each lot with numbers. We have different raw materials storage of like 4140, 15B25, 10B21, EN-24, SCM-440 etc. We segregate all material with color coding, Tags, Racks for each Heat lot Number.</a:t>
            </a:r>
          </a:p>
          <a:p>
            <a:endParaRPr lang="en-US" dirty="0"/>
          </a:p>
        </p:txBody>
      </p:sp>
      <p:pic>
        <p:nvPicPr>
          <p:cNvPr id="3076" name="Picture 4" descr="C:\Users\xps\Desktop\data for ppt\Document 7-images\rm coding.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2018"/>
          <a:stretch/>
        </p:blipFill>
        <p:spPr bwMode="auto">
          <a:xfrm>
            <a:off x="4079696" y="2452002"/>
            <a:ext cx="5753621" cy="390287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p:nvSpPr>
        <p:spPr>
          <a:xfrm>
            <a:off x="2234536" y="73831"/>
            <a:ext cx="7250428" cy="879315"/>
          </a:xfrm>
          <a:prstGeom prst="rect">
            <a:avLst/>
          </a:prstGeom>
        </p:spPr>
        <p:txBody>
          <a:bodyPr anchor="ctr"/>
          <a:lstStyle>
            <a:lvl1pPr algn="r" defTabSz="914400" rtl="0" eaLnBrk="1" latinLnBrk="0" hangingPunct="1">
              <a:spcBef>
                <a:spcPct val="0"/>
              </a:spcBef>
              <a:buNone/>
              <a:defRPr sz="4200" kern="1200">
                <a:solidFill>
                  <a:schemeClr val="bg1"/>
                </a:solidFill>
                <a:latin typeface="+mj-lt"/>
                <a:ea typeface="+mj-ea"/>
                <a:cs typeface="+mj-cs"/>
              </a:defRPr>
            </a:lvl1pPr>
          </a:lstStyle>
          <a:p>
            <a:pPr algn="ctr"/>
            <a:r>
              <a:rPr lang="en-US" sz="3600" b="1" dirty="0">
                <a:solidFill>
                  <a:srgbClr val="474747"/>
                </a:solidFill>
              </a:rPr>
              <a:t>   MANUFACTURING COMPETENCE</a:t>
            </a:r>
          </a:p>
          <a:p>
            <a:pPr algn="ctr"/>
            <a:r>
              <a:rPr lang="en-US" sz="2000" b="1" dirty="0">
                <a:solidFill>
                  <a:srgbClr val="474747"/>
                </a:solidFill>
              </a:rPr>
              <a:t>RAW MATERIAL GRADES</a:t>
            </a:r>
          </a:p>
        </p:txBody>
      </p:sp>
    </p:spTree>
    <p:extLst>
      <p:ext uri="{BB962C8B-B14F-4D97-AF65-F5344CB8AC3E}">
        <p14:creationId xmlns:p14="http://schemas.microsoft.com/office/powerpoint/2010/main" val="747391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2F61A7-43AA-49C2-924A-1CD65082663E}"/>
              </a:ext>
            </a:extLst>
          </p:cNvPr>
          <p:cNvSpPr txBox="1"/>
          <p:nvPr/>
        </p:nvSpPr>
        <p:spPr>
          <a:xfrm>
            <a:off x="3847287" y="1610841"/>
            <a:ext cx="7627949" cy="1077218"/>
          </a:xfrm>
          <a:prstGeom prst="rect">
            <a:avLst/>
          </a:prstGeom>
          <a:noFill/>
        </p:spPr>
        <p:txBody>
          <a:bodyPr wrap="square" rtlCol="0">
            <a:spAutoFit/>
          </a:bodyPr>
          <a:lstStyle/>
          <a:p>
            <a:pPr algn="just"/>
            <a:r>
              <a:rPr lang="en-US" sz="1600" dirty="0"/>
              <a:t>It is the process of forming the shape of a metal piece by external forces in ambient conditions. It is normally done at room temperature or near room temperature. At PKI , we do the cold forging on our fully automatic high speed multi station bolt formers. Our capacity includes a wide range of High Tensile Fasteners.</a:t>
            </a:r>
            <a:endParaRPr lang="en-IN" sz="1600" dirty="0"/>
          </a:p>
        </p:txBody>
      </p:sp>
      <p:pic>
        <p:nvPicPr>
          <p:cNvPr id="5" name="Picture 4">
            <a:extLst>
              <a:ext uri="{FF2B5EF4-FFF2-40B4-BE49-F238E27FC236}">
                <a16:creationId xmlns:a16="http://schemas.microsoft.com/office/drawing/2014/main" id="{5651B10B-5916-49E9-B30B-A0D76D9F30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6764" y="817840"/>
            <a:ext cx="1828804" cy="2054356"/>
          </a:xfrm>
          <a:prstGeom prst="rect">
            <a:avLst/>
          </a:prstGeom>
        </p:spPr>
      </p:pic>
      <p:pic>
        <p:nvPicPr>
          <p:cNvPr id="6" name="Picture 5">
            <a:extLst>
              <a:ext uri="{FF2B5EF4-FFF2-40B4-BE49-F238E27FC236}">
                <a16:creationId xmlns:a16="http://schemas.microsoft.com/office/drawing/2014/main" id="{67DE3233-D915-4706-A18C-F7A86B6E6A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0" y="3011536"/>
            <a:ext cx="5700912" cy="3271429"/>
          </a:xfrm>
          <a:prstGeom prst="rect">
            <a:avLst/>
          </a:prstGeom>
        </p:spPr>
      </p:pic>
      <p:sp>
        <p:nvSpPr>
          <p:cNvPr id="9" name="TextBox 8">
            <a:extLst>
              <a:ext uri="{FF2B5EF4-FFF2-40B4-BE49-F238E27FC236}">
                <a16:creationId xmlns:a16="http://schemas.microsoft.com/office/drawing/2014/main" id="{1863724A-4118-4069-AC2B-0098E57F4D7F}"/>
              </a:ext>
            </a:extLst>
          </p:cNvPr>
          <p:cNvSpPr txBox="1"/>
          <p:nvPr/>
        </p:nvSpPr>
        <p:spPr>
          <a:xfrm>
            <a:off x="3810000" y="1223880"/>
            <a:ext cx="2097113" cy="369332"/>
          </a:xfrm>
          <a:prstGeom prst="rect">
            <a:avLst/>
          </a:prstGeom>
          <a:noFill/>
        </p:spPr>
        <p:txBody>
          <a:bodyPr wrap="none" rtlCol="0">
            <a:spAutoFit/>
          </a:bodyPr>
          <a:lstStyle/>
          <a:p>
            <a:r>
              <a:rPr lang="en-IN" b="1" dirty="0"/>
              <a:t>Range: (M3 to M10)</a:t>
            </a:r>
          </a:p>
        </p:txBody>
      </p:sp>
    </p:spTree>
    <p:extLst>
      <p:ext uri="{BB962C8B-B14F-4D97-AF65-F5344CB8AC3E}">
        <p14:creationId xmlns:p14="http://schemas.microsoft.com/office/powerpoint/2010/main" val="2539838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51B10B-5916-49E9-B30B-A0D76D9F30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7452" y="1374644"/>
            <a:ext cx="1828804" cy="2054356"/>
          </a:xfrm>
          <a:prstGeom prst="rect">
            <a:avLst/>
          </a:prstGeom>
        </p:spPr>
      </p:pic>
      <p:sp>
        <p:nvSpPr>
          <p:cNvPr id="9" name="TextBox 8">
            <a:extLst>
              <a:ext uri="{FF2B5EF4-FFF2-40B4-BE49-F238E27FC236}">
                <a16:creationId xmlns:a16="http://schemas.microsoft.com/office/drawing/2014/main" id="{1863724A-4118-4069-AC2B-0098E57F4D7F}"/>
              </a:ext>
            </a:extLst>
          </p:cNvPr>
          <p:cNvSpPr txBox="1"/>
          <p:nvPr/>
        </p:nvSpPr>
        <p:spPr>
          <a:xfrm>
            <a:off x="3408122" y="191785"/>
            <a:ext cx="4265720" cy="584775"/>
          </a:xfrm>
          <a:prstGeom prst="rect">
            <a:avLst/>
          </a:prstGeom>
          <a:noFill/>
        </p:spPr>
        <p:txBody>
          <a:bodyPr wrap="none" rtlCol="0">
            <a:spAutoFit/>
          </a:bodyPr>
          <a:lstStyle/>
          <a:p>
            <a:r>
              <a:rPr lang="en-US" sz="3200" b="1" dirty="0"/>
              <a:t>Manufacturing Facilities</a:t>
            </a:r>
            <a:endParaRPr lang="en-IN" sz="3200" b="1" dirty="0"/>
          </a:p>
        </p:txBody>
      </p:sp>
      <p:pic>
        <p:nvPicPr>
          <p:cNvPr id="3" name="Picture 2">
            <a:extLst>
              <a:ext uri="{FF2B5EF4-FFF2-40B4-BE49-F238E27FC236}">
                <a16:creationId xmlns:a16="http://schemas.microsoft.com/office/drawing/2014/main" id="{68CC7E50-9745-AA1C-F82F-1B31A68B9D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3842" y="1026970"/>
            <a:ext cx="2967057" cy="1802343"/>
          </a:xfrm>
          <a:prstGeom prst="rect">
            <a:avLst/>
          </a:prstGeom>
        </p:spPr>
      </p:pic>
      <p:pic>
        <p:nvPicPr>
          <p:cNvPr id="6" name="Picture 5">
            <a:extLst>
              <a:ext uri="{FF2B5EF4-FFF2-40B4-BE49-F238E27FC236}">
                <a16:creationId xmlns:a16="http://schemas.microsoft.com/office/drawing/2014/main" id="{4E939528-6F8B-5557-4E50-787E6F7EDA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1960" y="3541116"/>
            <a:ext cx="3277428" cy="2633725"/>
          </a:xfrm>
          <a:prstGeom prst="rect">
            <a:avLst/>
          </a:prstGeom>
        </p:spPr>
      </p:pic>
      <p:pic>
        <p:nvPicPr>
          <p:cNvPr id="10" name="Picture 9">
            <a:extLst>
              <a:ext uri="{FF2B5EF4-FFF2-40B4-BE49-F238E27FC236}">
                <a16:creationId xmlns:a16="http://schemas.microsoft.com/office/drawing/2014/main" id="{ECF168A8-3490-7CF7-B2CA-E85014ED7B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3842" y="3541116"/>
            <a:ext cx="3079888" cy="2633725"/>
          </a:xfrm>
          <a:prstGeom prst="rect">
            <a:avLst/>
          </a:prstGeom>
        </p:spPr>
      </p:pic>
      <p:pic>
        <p:nvPicPr>
          <p:cNvPr id="4" name="Picture 3">
            <a:extLst>
              <a:ext uri="{FF2B5EF4-FFF2-40B4-BE49-F238E27FC236}">
                <a16:creationId xmlns:a16="http://schemas.microsoft.com/office/drawing/2014/main" id="{2A5F5B54-7769-5147-F48A-2A54A93C34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51960" y="1026970"/>
            <a:ext cx="3277428" cy="1802343"/>
          </a:xfrm>
          <a:prstGeom prst="rect">
            <a:avLst/>
          </a:prstGeom>
        </p:spPr>
      </p:pic>
    </p:spTree>
    <p:extLst>
      <p:ext uri="{BB962C8B-B14F-4D97-AF65-F5344CB8AC3E}">
        <p14:creationId xmlns:p14="http://schemas.microsoft.com/office/powerpoint/2010/main" val="2194448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686969-0B5F-43AD-9FE2-4FB3AEB9999A}"/>
              </a:ext>
            </a:extLst>
          </p:cNvPr>
          <p:cNvSpPr txBox="1"/>
          <p:nvPr/>
        </p:nvSpPr>
        <p:spPr>
          <a:xfrm>
            <a:off x="7401871" y="6012477"/>
            <a:ext cx="3443250" cy="461665"/>
          </a:xfrm>
          <a:prstGeom prst="rect">
            <a:avLst/>
          </a:prstGeom>
          <a:noFill/>
        </p:spPr>
        <p:txBody>
          <a:bodyPr wrap="none" rtlCol="0">
            <a:spAutoFit/>
          </a:bodyPr>
          <a:lstStyle/>
          <a:p>
            <a:r>
              <a:rPr lang="en-IN" sz="2400" b="1" dirty="0">
                <a:solidFill>
                  <a:srgbClr val="0070C0"/>
                </a:solidFill>
              </a:rPr>
              <a:t>MANUFACTURING</a:t>
            </a:r>
            <a:r>
              <a:rPr lang="en-IN" sz="2400" dirty="0"/>
              <a:t> AT </a:t>
            </a:r>
            <a:r>
              <a:rPr lang="en-IN" sz="2400" b="1" dirty="0"/>
              <a:t>PKI </a:t>
            </a:r>
          </a:p>
        </p:txBody>
      </p:sp>
      <p:pic>
        <p:nvPicPr>
          <p:cNvPr id="27" name="Picture 26">
            <a:extLst>
              <a:ext uri="{FF2B5EF4-FFF2-40B4-BE49-F238E27FC236}">
                <a16:creationId xmlns:a16="http://schemas.microsoft.com/office/drawing/2014/main" id="{ACD93A2D-E746-4F1F-9DE5-C357F16C62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11217" y="1828286"/>
            <a:ext cx="1822708" cy="2054356"/>
          </a:xfrm>
          <a:prstGeom prst="rect">
            <a:avLst/>
          </a:prstGeom>
        </p:spPr>
      </p:pic>
      <p:pic>
        <p:nvPicPr>
          <p:cNvPr id="31" name="Picture 30">
            <a:extLst>
              <a:ext uri="{FF2B5EF4-FFF2-40B4-BE49-F238E27FC236}">
                <a16:creationId xmlns:a16="http://schemas.microsoft.com/office/drawing/2014/main" id="{E9045C20-E1D0-4AFD-B9CC-30F85F3CB8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71500" y="1855178"/>
            <a:ext cx="1828804" cy="2054356"/>
          </a:xfrm>
          <a:prstGeom prst="rect">
            <a:avLst/>
          </a:prstGeom>
        </p:spPr>
      </p:pic>
      <p:pic>
        <p:nvPicPr>
          <p:cNvPr id="33" name="Picture 32">
            <a:extLst>
              <a:ext uri="{FF2B5EF4-FFF2-40B4-BE49-F238E27FC236}">
                <a16:creationId xmlns:a16="http://schemas.microsoft.com/office/drawing/2014/main" id="{CF71F512-C8CC-4647-AF7F-028DEEB3DF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37677" y="1885477"/>
            <a:ext cx="1822708" cy="2063500"/>
          </a:xfrm>
          <a:prstGeom prst="rect">
            <a:avLst/>
          </a:prstGeom>
        </p:spPr>
      </p:pic>
      <p:pic>
        <p:nvPicPr>
          <p:cNvPr id="35" name="Picture 34">
            <a:extLst>
              <a:ext uri="{FF2B5EF4-FFF2-40B4-BE49-F238E27FC236}">
                <a16:creationId xmlns:a16="http://schemas.microsoft.com/office/drawing/2014/main" id="{9E2EB0B3-D200-406D-880B-069F7D9B82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11394" y="3583598"/>
            <a:ext cx="1822708" cy="2063500"/>
          </a:xfrm>
          <a:prstGeom prst="rect">
            <a:avLst/>
          </a:prstGeom>
        </p:spPr>
      </p:pic>
      <p:pic>
        <p:nvPicPr>
          <p:cNvPr id="39" name="Picture 38">
            <a:extLst>
              <a:ext uri="{FF2B5EF4-FFF2-40B4-BE49-F238E27FC236}">
                <a16:creationId xmlns:a16="http://schemas.microsoft.com/office/drawing/2014/main" id="{8E2F8A0A-8CCA-4F8A-9316-7985A324794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52342" y="3583598"/>
            <a:ext cx="1822708" cy="2063500"/>
          </a:xfrm>
          <a:prstGeom prst="rect">
            <a:avLst/>
          </a:prstGeom>
        </p:spPr>
      </p:pic>
      <p:sp>
        <p:nvSpPr>
          <p:cNvPr id="46" name="Rectangle 45">
            <a:extLst>
              <a:ext uri="{FF2B5EF4-FFF2-40B4-BE49-F238E27FC236}">
                <a16:creationId xmlns:a16="http://schemas.microsoft.com/office/drawing/2014/main" id="{BBB6B4BF-A03E-4641-BC6E-EFB44532A8FE}"/>
              </a:ext>
            </a:extLst>
          </p:cNvPr>
          <p:cNvSpPr/>
          <p:nvPr/>
        </p:nvSpPr>
        <p:spPr>
          <a:xfrm>
            <a:off x="7510461" y="6474142"/>
            <a:ext cx="4681537"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D99EF31D-EBDA-42E3-BCE3-882825D9A66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5435" y="364936"/>
            <a:ext cx="925434" cy="1666497"/>
          </a:xfrm>
          <a:prstGeom prst="rect">
            <a:avLst/>
          </a:prstGeom>
        </p:spPr>
      </p:pic>
      <p:pic>
        <p:nvPicPr>
          <p:cNvPr id="6" name="Picture 5">
            <a:extLst>
              <a:ext uri="{FF2B5EF4-FFF2-40B4-BE49-F238E27FC236}">
                <a16:creationId xmlns:a16="http://schemas.microsoft.com/office/drawing/2014/main" id="{FE61BB3E-3B6F-421F-89A8-E71ED542F1D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94708" y="3583598"/>
            <a:ext cx="1822708" cy="2063500"/>
          </a:xfrm>
          <a:prstGeom prst="rect">
            <a:avLst/>
          </a:prstGeom>
        </p:spPr>
      </p:pic>
      <p:sp>
        <p:nvSpPr>
          <p:cNvPr id="2" name="TextBox 1">
            <a:extLst>
              <a:ext uri="{FF2B5EF4-FFF2-40B4-BE49-F238E27FC236}">
                <a16:creationId xmlns:a16="http://schemas.microsoft.com/office/drawing/2014/main" id="{45A91135-6714-47CB-D6DA-17280695481B}"/>
              </a:ext>
            </a:extLst>
          </p:cNvPr>
          <p:cNvSpPr txBox="1"/>
          <p:nvPr/>
        </p:nvSpPr>
        <p:spPr>
          <a:xfrm>
            <a:off x="3452381" y="212907"/>
            <a:ext cx="5130070" cy="1569660"/>
          </a:xfrm>
          <a:prstGeom prst="rect">
            <a:avLst/>
          </a:prstGeom>
          <a:noFill/>
        </p:spPr>
        <p:txBody>
          <a:bodyPr wrap="square" rtlCol="0">
            <a:spAutoFit/>
          </a:bodyPr>
          <a:lstStyle/>
          <a:p>
            <a:pPr algn="ctr"/>
            <a:r>
              <a:rPr lang="en-US" sz="9600" b="1" dirty="0">
                <a:solidFill>
                  <a:srgbClr val="00B0F0"/>
                </a:solidFill>
                <a:latin typeface="Britannic Bold" panose="020B0903060703020204" pitchFamily="34" charset="0"/>
              </a:rPr>
              <a:t>P.K.IND</a:t>
            </a:r>
            <a:endParaRPr lang="en-IN" sz="9600" b="1" dirty="0">
              <a:solidFill>
                <a:srgbClr val="00B0F0"/>
              </a:solidFill>
              <a:latin typeface="Britannic Bold" panose="020B0903060703020204" pitchFamily="34" charset="0"/>
            </a:endParaRPr>
          </a:p>
        </p:txBody>
      </p:sp>
    </p:spTree>
    <p:extLst>
      <p:ext uri="{BB962C8B-B14F-4D97-AF65-F5344CB8AC3E}">
        <p14:creationId xmlns:p14="http://schemas.microsoft.com/office/powerpoint/2010/main" val="18207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D323B3F-E91C-43C5-975F-384A608BF168}"/>
              </a:ext>
            </a:extLst>
          </p:cNvPr>
          <p:cNvSpPr txBox="1"/>
          <p:nvPr/>
        </p:nvSpPr>
        <p:spPr>
          <a:xfrm>
            <a:off x="3314700" y="1211733"/>
            <a:ext cx="3314700" cy="2862322"/>
          </a:xfrm>
          <a:prstGeom prst="rect">
            <a:avLst/>
          </a:prstGeom>
          <a:noFill/>
        </p:spPr>
        <p:txBody>
          <a:bodyPr wrap="square" rtlCol="0">
            <a:spAutoFit/>
          </a:bodyPr>
          <a:lstStyle/>
          <a:p>
            <a:pPr algn="just"/>
            <a:r>
              <a:rPr lang="en-US" dirty="0"/>
              <a:t>PKI conducts rigorous quality assurance testing on all the fasteners it produces. Fasteners and Machine components are tested against stringent quality measures to guarantee performance and compliance for all the metrics based on industry standards or specific requirements.</a:t>
            </a:r>
            <a:endParaRPr lang="en-IN" dirty="0"/>
          </a:p>
        </p:txBody>
      </p:sp>
      <p:sp>
        <p:nvSpPr>
          <p:cNvPr id="10" name="Rectangle 9">
            <a:extLst>
              <a:ext uri="{FF2B5EF4-FFF2-40B4-BE49-F238E27FC236}">
                <a16:creationId xmlns:a16="http://schemas.microsoft.com/office/drawing/2014/main" id="{0FEFA52A-99A6-4304-A598-E86791A64E11}"/>
              </a:ext>
            </a:extLst>
          </p:cNvPr>
          <p:cNvSpPr/>
          <p:nvPr/>
        </p:nvSpPr>
        <p:spPr>
          <a:xfrm>
            <a:off x="6865951" y="1457325"/>
            <a:ext cx="4762500" cy="540067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A5C0C05E-6D3B-4567-8C82-B5BE71E7B30C}"/>
              </a:ext>
            </a:extLst>
          </p:cNvPr>
          <p:cNvSpPr txBox="1"/>
          <p:nvPr/>
        </p:nvSpPr>
        <p:spPr>
          <a:xfrm>
            <a:off x="7245376" y="3238722"/>
            <a:ext cx="3994123" cy="3139321"/>
          </a:xfrm>
          <a:prstGeom prst="rect">
            <a:avLst/>
          </a:prstGeom>
          <a:noFill/>
        </p:spPr>
        <p:txBody>
          <a:bodyPr wrap="square" rtlCol="0">
            <a:spAutoFit/>
          </a:bodyPr>
          <a:lstStyle/>
          <a:p>
            <a:pPr algn="just"/>
            <a:r>
              <a:rPr lang="en-US" dirty="0"/>
              <a:t>PKI has a QUALITY PLAN that ASSURES all parts will meet and exceed customer requirements. Our quality staff, with many years experience in quality control and engineering, has a complete understanding of all standards and specifications. Together with our "State of the Art" fastener testing equipment, you can rest ASSURED of receiving the PRECISE, QUALITYTESTED fastener for your specific application.</a:t>
            </a:r>
            <a:endParaRPr lang="en-IN" dirty="0"/>
          </a:p>
        </p:txBody>
      </p:sp>
      <p:pic>
        <p:nvPicPr>
          <p:cNvPr id="17" name="Picture 16">
            <a:extLst>
              <a:ext uri="{FF2B5EF4-FFF2-40B4-BE49-F238E27FC236}">
                <a16:creationId xmlns:a16="http://schemas.microsoft.com/office/drawing/2014/main" id="{1D1D033C-F04C-4098-BB77-C78CCCFBC5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3278" y="4865499"/>
            <a:ext cx="925434" cy="1666497"/>
          </a:xfrm>
          <a:prstGeom prst="rect">
            <a:avLst/>
          </a:prstGeom>
        </p:spPr>
      </p:pic>
      <p:sp>
        <p:nvSpPr>
          <p:cNvPr id="2" name="TextBox 1">
            <a:extLst>
              <a:ext uri="{FF2B5EF4-FFF2-40B4-BE49-F238E27FC236}">
                <a16:creationId xmlns:a16="http://schemas.microsoft.com/office/drawing/2014/main" id="{30FE81FD-7E6B-4FD9-A1EB-5C9E3FF956DC}"/>
              </a:ext>
            </a:extLst>
          </p:cNvPr>
          <p:cNvSpPr txBox="1"/>
          <p:nvPr/>
        </p:nvSpPr>
        <p:spPr>
          <a:xfrm>
            <a:off x="1234677" y="3331338"/>
            <a:ext cx="1616662" cy="2862322"/>
          </a:xfrm>
          <a:prstGeom prst="rect">
            <a:avLst/>
          </a:prstGeom>
          <a:noFill/>
        </p:spPr>
        <p:txBody>
          <a:bodyPr wrap="square" rtlCol="0">
            <a:spAutoFit/>
          </a:bodyPr>
          <a:lstStyle/>
          <a:p>
            <a:r>
              <a:rPr lang="en-US" dirty="0">
                <a:solidFill>
                  <a:schemeClr val="bg1"/>
                </a:solidFill>
              </a:rPr>
              <a:t>We can furnish Dimensional Inspection Reports, Physical and Chemical Reports, and Certificates of Compliance upon request.</a:t>
            </a:r>
            <a:endParaRPr lang="en-IN" dirty="0">
              <a:solidFill>
                <a:schemeClr val="bg1"/>
              </a:solidFill>
            </a:endParaRPr>
          </a:p>
        </p:txBody>
      </p:sp>
      <p:pic>
        <p:nvPicPr>
          <p:cNvPr id="12" name="Picture 11">
            <a:extLst>
              <a:ext uri="{FF2B5EF4-FFF2-40B4-BE49-F238E27FC236}">
                <a16:creationId xmlns:a16="http://schemas.microsoft.com/office/drawing/2014/main" id="{DA5E292B-4E69-466C-B782-F9FC4CBF26C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28608" y="2543176"/>
            <a:ext cx="1828800" cy="4324350"/>
          </a:xfrm>
          <a:prstGeom prst="rect">
            <a:avLst/>
          </a:prstGeom>
        </p:spPr>
      </p:pic>
      <p:pic>
        <p:nvPicPr>
          <p:cNvPr id="13" name="Picture 12">
            <a:extLst>
              <a:ext uri="{FF2B5EF4-FFF2-40B4-BE49-F238E27FC236}">
                <a16:creationId xmlns:a16="http://schemas.microsoft.com/office/drawing/2014/main" id="{D56D627E-EF58-4656-B660-DBBEF5E85A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1107135" y="0"/>
            <a:ext cx="1828800" cy="1889936"/>
          </a:xfrm>
          <a:prstGeom prst="rect">
            <a:avLst/>
          </a:prstGeom>
        </p:spPr>
      </p:pic>
      <p:pic>
        <p:nvPicPr>
          <p:cNvPr id="8" name="Picture 7">
            <a:extLst>
              <a:ext uri="{FF2B5EF4-FFF2-40B4-BE49-F238E27FC236}">
                <a16:creationId xmlns:a16="http://schemas.microsoft.com/office/drawing/2014/main" id="{430CB7AE-792F-4AD0-BDA9-19EFB5E6A2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7572" y="1177173"/>
            <a:ext cx="1829399" cy="2071074"/>
          </a:xfrm>
          <a:prstGeom prst="rect">
            <a:avLst/>
          </a:prstGeom>
        </p:spPr>
      </p:pic>
      <p:pic>
        <p:nvPicPr>
          <p:cNvPr id="9" name="Picture 8">
            <a:extLst>
              <a:ext uri="{FF2B5EF4-FFF2-40B4-BE49-F238E27FC236}">
                <a16:creationId xmlns:a16="http://schemas.microsoft.com/office/drawing/2014/main" id="{52B68E5A-2C83-4C0F-8D79-2055D9EB1FC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11805" y="384349"/>
            <a:ext cx="2606501" cy="2606501"/>
          </a:xfrm>
          <a:prstGeom prst="rect">
            <a:avLst/>
          </a:prstGeom>
        </p:spPr>
      </p:pic>
    </p:spTree>
    <p:extLst>
      <p:ext uri="{BB962C8B-B14F-4D97-AF65-F5344CB8AC3E}">
        <p14:creationId xmlns:p14="http://schemas.microsoft.com/office/powerpoint/2010/main" val="1420710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1D1D033C-F04C-4098-BB77-C78CCCFBC5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4238" y="4865499"/>
            <a:ext cx="925434" cy="1666497"/>
          </a:xfrm>
          <a:prstGeom prst="rect">
            <a:avLst/>
          </a:prstGeom>
        </p:spPr>
      </p:pic>
      <p:sp>
        <p:nvSpPr>
          <p:cNvPr id="2" name="TextBox 1">
            <a:extLst>
              <a:ext uri="{FF2B5EF4-FFF2-40B4-BE49-F238E27FC236}">
                <a16:creationId xmlns:a16="http://schemas.microsoft.com/office/drawing/2014/main" id="{30FE81FD-7E6B-4FD9-A1EB-5C9E3FF956DC}"/>
              </a:ext>
            </a:extLst>
          </p:cNvPr>
          <p:cNvSpPr txBox="1"/>
          <p:nvPr/>
        </p:nvSpPr>
        <p:spPr>
          <a:xfrm>
            <a:off x="1234677" y="3331338"/>
            <a:ext cx="1616662" cy="2862322"/>
          </a:xfrm>
          <a:prstGeom prst="rect">
            <a:avLst/>
          </a:prstGeom>
          <a:noFill/>
        </p:spPr>
        <p:txBody>
          <a:bodyPr wrap="square" rtlCol="0">
            <a:spAutoFit/>
          </a:bodyPr>
          <a:lstStyle/>
          <a:p>
            <a:r>
              <a:rPr lang="en-US" dirty="0">
                <a:solidFill>
                  <a:schemeClr val="bg1"/>
                </a:solidFill>
              </a:rPr>
              <a:t>We can furnish Dimensional Inspection Reports, Physical and Chemical Reports, and Certificates of Compliance upon request.</a:t>
            </a:r>
            <a:endParaRPr lang="en-IN" dirty="0">
              <a:solidFill>
                <a:schemeClr val="bg1"/>
              </a:solidFill>
            </a:endParaRPr>
          </a:p>
        </p:txBody>
      </p:sp>
      <p:pic>
        <p:nvPicPr>
          <p:cNvPr id="12" name="Picture 11">
            <a:extLst>
              <a:ext uri="{FF2B5EF4-FFF2-40B4-BE49-F238E27FC236}">
                <a16:creationId xmlns:a16="http://schemas.microsoft.com/office/drawing/2014/main" id="{DA5E292B-4E69-466C-B782-F9FC4CBF26C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28608" y="2543176"/>
            <a:ext cx="1828800" cy="4324350"/>
          </a:xfrm>
          <a:prstGeom prst="rect">
            <a:avLst/>
          </a:prstGeom>
        </p:spPr>
      </p:pic>
      <p:pic>
        <p:nvPicPr>
          <p:cNvPr id="13" name="Picture 12">
            <a:extLst>
              <a:ext uri="{FF2B5EF4-FFF2-40B4-BE49-F238E27FC236}">
                <a16:creationId xmlns:a16="http://schemas.microsoft.com/office/drawing/2014/main" id="{D56D627E-EF58-4656-B660-DBBEF5E85A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1107135" y="0"/>
            <a:ext cx="1828800" cy="1889936"/>
          </a:xfrm>
          <a:prstGeom prst="rect">
            <a:avLst/>
          </a:prstGeom>
        </p:spPr>
      </p:pic>
      <p:pic>
        <p:nvPicPr>
          <p:cNvPr id="8" name="Picture 7">
            <a:extLst>
              <a:ext uri="{FF2B5EF4-FFF2-40B4-BE49-F238E27FC236}">
                <a16:creationId xmlns:a16="http://schemas.microsoft.com/office/drawing/2014/main" id="{430CB7AE-792F-4AD0-BDA9-19EFB5E6A2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7572" y="1177173"/>
            <a:ext cx="1829399" cy="2071074"/>
          </a:xfrm>
          <a:prstGeom prst="rect">
            <a:avLst/>
          </a:prstGeom>
        </p:spPr>
      </p:pic>
      <p:sp>
        <p:nvSpPr>
          <p:cNvPr id="14" name="Text Box 31"/>
          <p:cNvSpPr txBox="1">
            <a:spLocks noChangeArrowheads="1"/>
          </p:cNvSpPr>
          <p:nvPr/>
        </p:nvSpPr>
        <p:spPr bwMode="auto">
          <a:xfrm>
            <a:off x="3099601" y="92333"/>
            <a:ext cx="8955240" cy="800219"/>
          </a:xfrm>
          <a:prstGeom prst="rect">
            <a:avLst/>
          </a:prstGeom>
          <a:noFill/>
          <a:ln w="9525">
            <a:noFill/>
            <a:miter lim="800000"/>
            <a:headEnd/>
            <a:tailEnd/>
          </a:ln>
        </p:spPr>
        <p:txBody>
          <a:bodyPr wrap="square" anchor="ctr">
            <a:spAutoFit/>
          </a:bodyPr>
          <a:lstStyle/>
          <a:p>
            <a:pPr lvl="0" algn="ctr"/>
            <a:r>
              <a:rPr lang="en-US" sz="3200" b="1" dirty="0">
                <a:solidFill>
                  <a:srgbClr val="000359"/>
                </a:solidFill>
                <a:cs typeface="Calibri"/>
              </a:rPr>
              <a:t>Quality Testing </a:t>
            </a:r>
            <a:r>
              <a:rPr lang="en-US" sz="3200" b="1" dirty="0" err="1">
                <a:solidFill>
                  <a:srgbClr val="000359"/>
                </a:solidFill>
                <a:cs typeface="Calibri"/>
              </a:rPr>
              <a:t>Equipments</a:t>
            </a:r>
            <a:endParaRPr lang="en-US" sz="1200" dirty="0">
              <a:latin typeface="Calibri"/>
              <a:cs typeface="Calibri"/>
            </a:endParaRPr>
          </a:p>
          <a:p>
            <a:pPr algn="ctr"/>
            <a:endParaRPr lang="en-US" sz="1400" dirty="0">
              <a:latin typeface="Calibri"/>
              <a:cs typeface="Calibri"/>
            </a:endParaRPr>
          </a:p>
        </p:txBody>
      </p:sp>
      <p:pic>
        <p:nvPicPr>
          <p:cNvPr id="3" name="Picture 2" descr="C:\Users\xps\Desktop\mitutoyo-500x5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6835" y="642537"/>
            <a:ext cx="3835891" cy="22515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7915637" y="642537"/>
            <a:ext cx="3647255" cy="225153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itutoyo 526-127 Dial Bore Gauge 10-18mm - All Metrology from H Roberts &amp;amp;  Sons DI Ltd UK"/>
          <p:cNvPicPr>
            <a:picLocks noChangeAspect="1" noChangeArrowheads="1"/>
          </p:cNvPicPr>
          <p:nvPr/>
        </p:nvPicPr>
        <p:blipFill rotWithShape="1">
          <a:blip r:embed="rId8">
            <a:extLst>
              <a:ext uri="{28A0092B-C50C-407E-A947-70E740481C1C}">
                <a14:useLocalDpi xmlns:a14="http://schemas.microsoft.com/office/drawing/2010/main" val="0"/>
              </a:ext>
            </a:extLst>
          </a:blip>
          <a:srcRect l="28722" r="30810"/>
          <a:stretch/>
        </p:blipFill>
        <p:spPr bwMode="auto">
          <a:xfrm>
            <a:off x="3485132" y="3017114"/>
            <a:ext cx="2133004" cy="351488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xps\Desktop\pp.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36712" y="3248247"/>
            <a:ext cx="3279868" cy="329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243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C0091-9D7B-2EFD-B414-96BEEB1DB8AB}"/>
              </a:ext>
            </a:extLst>
          </p:cNvPr>
          <p:cNvSpPr>
            <a:spLocks noGrp="1"/>
          </p:cNvSpPr>
          <p:nvPr>
            <p:ph type="title"/>
          </p:nvPr>
        </p:nvSpPr>
        <p:spPr>
          <a:xfrm>
            <a:off x="981266" y="100584"/>
            <a:ext cx="9720072" cy="1499616"/>
          </a:xfrm>
        </p:spPr>
        <p:txBody>
          <a:bodyPr/>
          <a:lstStyle/>
          <a:p>
            <a:r>
              <a:rPr lang="en-IN" dirty="0"/>
              <a:t>         </a:t>
            </a:r>
            <a:r>
              <a:rPr lang="en-IN" sz="4800" dirty="0">
                <a:latin typeface="Algerian" panose="04020705040A02060702" pitchFamily="82" charset="0"/>
              </a:rPr>
              <a:t>ISO CERTIFIED COMPANY</a:t>
            </a:r>
            <a:endParaRPr lang="en-IN" dirty="0">
              <a:latin typeface="Algerian" panose="04020705040A02060702" pitchFamily="82" charset="0"/>
            </a:endParaRPr>
          </a:p>
        </p:txBody>
      </p:sp>
      <p:pic>
        <p:nvPicPr>
          <p:cNvPr id="5" name="Content Placeholder 4">
            <a:extLst>
              <a:ext uri="{FF2B5EF4-FFF2-40B4-BE49-F238E27FC236}">
                <a16:creationId xmlns:a16="http://schemas.microsoft.com/office/drawing/2014/main" id="{A46847B7-22D8-5FBC-D9C6-4DABC3F000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8058" y="1100137"/>
            <a:ext cx="6186488" cy="5657279"/>
          </a:xfrm>
        </p:spPr>
      </p:pic>
    </p:spTree>
    <p:extLst>
      <p:ext uri="{BB962C8B-B14F-4D97-AF65-F5344CB8AC3E}">
        <p14:creationId xmlns:p14="http://schemas.microsoft.com/office/powerpoint/2010/main" val="2624932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1D1D033C-F04C-4098-BB77-C78CCCFBC5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9243" y="4954940"/>
            <a:ext cx="925434" cy="1666497"/>
          </a:xfrm>
          <a:prstGeom prst="rect">
            <a:avLst/>
          </a:prstGeom>
        </p:spPr>
      </p:pic>
      <p:sp>
        <p:nvSpPr>
          <p:cNvPr id="2" name="TextBox 1">
            <a:extLst>
              <a:ext uri="{FF2B5EF4-FFF2-40B4-BE49-F238E27FC236}">
                <a16:creationId xmlns:a16="http://schemas.microsoft.com/office/drawing/2014/main" id="{30FE81FD-7E6B-4FD9-A1EB-5C9E3FF956DC}"/>
              </a:ext>
            </a:extLst>
          </p:cNvPr>
          <p:cNvSpPr txBox="1"/>
          <p:nvPr/>
        </p:nvSpPr>
        <p:spPr>
          <a:xfrm>
            <a:off x="1234677" y="3331338"/>
            <a:ext cx="1616662" cy="2862322"/>
          </a:xfrm>
          <a:prstGeom prst="rect">
            <a:avLst/>
          </a:prstGeom>
          <a:noFill/>
        </p:spPr>
        <p:txBody>
          <a:bodyPr wrap="square" rtlCol="0">
            <a:spAutoFit/>
          </a:bodyPr>
          <a:lstStyle/>
          <a:p>
            <a:r>
              <a:rPr lang="en-US" dirty="0">
                <a:solidFill>
                  <a:schemeClr val="bg1"/>
                </a:solidFill>
              </a:rPr>
              <a:t>We can furnish Dimensional Inspection Reports, Physical and Chemical Reports, and Certificates of Compliance upon request.</a:t>
            </a:r>
            <a:endParaRPr lang="en-IN" dirty="0">
              <a:solidFill>
                <a:schemeClr val="bg1"/>
              </a:solidFill>
            </a:endParaRPr>
          </a:p>
        </p:txBody>
      </p:sp>
      <p:pic>
        <p:nvPicPr>
          <p:cNvPr id="12" name="Picture 11">
            <a:extLst>
              <a:ext uri="{FF2B5EF4-FFF2-40B4-BE49-F238E27FC236}">
                <a16:creationId xmlns:a16="http://schemas.microsoft.com/office/drawing/2014/main" id="{DA5E292B-4E69-466C-B782-F9FC4CBF26C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28608" y="2543176"/>
            <a:ext cx="1828800" cy="4324350"/>
          </a:xfrm>
          <a:prstGeom prst="rect">
            <a:avLst/>
          </a:prstGeom>
        </p:spPr>
      </p:pic>
      <p:pic>
        <p:nvPicPr>
          <p:cNvPr id="13" name="Picture 12">
            <a:extLst>
              <a:ext uri="{FF2B5EF4-FFF2-40B4-BE49-F238E27FC236}">
                <a16:creationId xmlns:a16="http://schemas.microsoft.com/office/drawing/2014/main" id="{D56D627E-EF58-4656-B660-DBBEF5E85A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1107135" y="0"/>
            <a:ext cx="1828800" cy="1889936"/>
          </a:xfrm>
          <a:prstGeom prst="rect">
            <a:avLst/>
          </a:prstGeom>
        </p:spPr>
      </p:pic>
      <p:pic>
        <p:nvPicPr>
          <p:cNvPr id="8" name="Picture 7">
            <a:extLst>
              <a:ext uri="{FF2B5EF4-FFF2-40B4-BE49-F238E27FC236}">
                <a16:creationId xmlns:a16="http://schemas.microsoft.com/office/drawing/2014/main" id="{430CB7AE-792F-4AD0-BDA9-19EFB5E6A2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7572" y="1177173"/>
            <a:ext cx="1829399" cy="2071074"/>
          </a:xfrm>
          <a:prstGeom prst="rect">
            <a:avLst/>
          </a:prstGeom>
        </p:spPr>
      </p:pic>
      <p:sp>
        <p:nvSpPr>
          <p:cNvPr id="14" name="Text Box 31"/>
          <p:cNvSpPr txBox="1">
            <a:spLocks noChangeArrowheads="1"/>
          </p:cNvSpPr>
          <p:nvPr/>
        </p:nvSpPr>
        <p:spPr bwMode="auto">
          <a:xfrm>
            <a:off x="3099601" y="169070"/>
            <a:ext cx="8955240" cy="492443"/>
          </a:xfrm>
          <a:prstGeom prst="rect">
            <a:avLst/>
          </a:prstGeom>
          <a:noFill/>
          <a:ln w="9525">
            <a:noFill/>
            <a:miter lim="800000"/>
            <a:headEnd/>
            <a:tailEnd/>
          </a:ln>
        </p:spPr>
        <p:txBody>
          <a:bodyPr wrap="square" anchor="ctr">
            <a:spAutoFit/>
          </a:bodyPr>
          <a:lstStyle/>
          <a:p>
            <a:pPr algn="ctr"/>
            <a:endParaRPr lang="en-US" sz="1200" dirty="0">
              <a:latin typeface="Calibri"/>
              <a:cs typeface="Calibri"/>
            </a:endParaRPr>
          </a:p>
          <a:p>
            <a:pPr algn="ctr"/>
            <a:endParaRPr lang="en-US" sz="1400" dirty="0">
              <a:latin typeface="Calibri"/>
              <a:cs typeface="Calibri"/>
            </a:endParaRPr>
          </a:p>
        </p:txBody>
      </p:sp>
      <p:sp>
        <p:nvSpPr>
          <p:cNvPr id="11" name="Text Box 31"/>
          <p:cNvSpPr txBox="1">
            <a:spLocks noChangeArrowheads="1"/>
          </p:cNvSpPr>
          <p:nvPr/>
        </p:nvSpPr>
        <p:spPr bwMode="auto">
          <a:xfrm>
            <a:off x="3099601" y="110808"/>
            <a:ext cx="8955240" cy="800219"/>
          </a:xfrm>
          <a:prstGeom prst="rect">
            <a:avLst/>
          </a:prstGeom>
          <a:noFill/>
          <a:ln w="9525">
            <a:noFill/>
            <a:miter lim="800000"/>
            <a:headEnd/>
            <a:tailEnd/>
          </a:ln>
        </p:spPr>
        <p:txBody>
          <a:bodyPr wrap="square" anchor="ctr">
            <a:spAutoFit/>
          </a:bodyPr>
          <a:lstStyle/>
          <a:p>
            <a:pPr algn="ctr"/>
            <a:r>
              <a:rPr lang="en-US" sz="3200" b="1" dirty="0">
                <a:solidFill>
                  <a:srgbClr val="000359"/>
                </a:solidFill>
                <a:cs typeface="Calibri"/>
              </a:rPr>
              <a:t>CUSTOMER COMPLAINT HANDLING</a:t>
            </a:r>
          </a:p>
          <a:p>
            <a:pPr algn="ctr"/>
            <a:endParaRPr lang="en-US" sz="1400" dirty="0">
              <a:latin typeface="Calibri"/>
              <a:cs typeface="Calibri"/>
            </a:endParaRPr>
          </a:p>
        </p:txBody>
      </p:sp>
      <p:sp>
        <p:nvSpPr>
          <p:cNvPr id="18" name="Text Box 31"/>
          <p:cNvSpPr txBox="1">
            <a:spLocks noChangeArrowheads="1"/>
          </p:cNvSpPr>
          <p:nvPr/>
        </p:nvSpPr>
        <p:spPr bwMode="auto">
          <a:xfrm>
            <a:off x="3099601" y="911027"/>
            <a:ext cx="8955240" cy="1169551"/>
          </a:xfrm>
          <a:prstGeom prst="rect">
            <a:avLst/>
          </a:prstGeom>
          <a:noFill/>
          <a:ln w="9525">
            <a:noFill/>
            <a:miter lim="800000"/>
            <a:headEnd/>
            <a:tailEnd/>
          </a:ln>
        </p:spPr>
        <p:txBody>
          <a:bodyPr wrap="square" anchor="ctr">
            <a:spAutoFit/>
          </a:bodyPr>
          <a:lstStyle/>
          <a:p>
            <a:r>
              <a:rPr lang="en-US" sz="1400" dirty="0">
                <a:latin typeface="Calibri"/>
                <a:cs typeface="Calibri"/>
              </a:rPr>
              <a:t>: </a:t>
            </a:r>
            <a:r>
              <a:rPr lang="en-US" sz="1400" dirty="0"/>
              <a:t>Listen the customer concerned what they want to express it and give them immediate reaction to send person in 24 </a:t>
            </a:r>
            <a:r>
              <a:rPr lang="en-US" sz="1400" dirty="0" err="1"/>
              <a:t>hr</a:t>
            </a:r>
            <a:r>
              <a:rPr lang="en-US" sz="1400" dirty="0"/>
              <a:t> positively with in a particular area where our representative reach.   </a:t>
            </a:r>
            <a:endParaRPr lang="en-US" sz="1400" dirty="0">
              <a:latin typeface="Calibri"/>
              <a:cs typeface="Calibri"/>
            </a:endParaRPr>
          </a:p>
          <a:p>
            <a:r>
              <a:rPr lang="en-US" sz="1400" dirty="0"/>
              <a:t>: Maintain Customer Complaint record </a:t>
            </a:r>
          </a:p>
          <a:p>
            <a:r>
              <a:rPr lang="en-US" sz="1400" dirty="0"/>
              <a:t>: Maintain corrective and Preventive action report</a:t>
            </a:r>
          </a:p>
          <a:p>
            <a:endParaRPr lang="en-US" sz="1400" dirty="0">
              <a:latin typeface="Calibri"/>
              <a:cs typeface="Calibri"/>
            </a:endParaRPr>
          </a:p>
        </p:txBody>
      </p:sp>
      <p:sp>
        <p:nvSpPr>
          <p:cNvPr id="19" name="Text Box 31"/>
          <p:cNvSpPr txBox="1">
            <a:spLocks noChangeArrowheads="1"/>
          </p:cNvSpPr>
          <p:nvPr/>
        </p:nvSpPr>
        <p:spPr bwMode="auto">
          <a:xfrm>
            <a:off x="5546008" y="2474320"/>
            <a:ext cx="3605742" cy="523220"/>
          </a:xfrm>
          <a:prstGeom prst="rect">
            <a:avLst/>
          </a:prstGeom>
          <a:noFill/>
          <a:ln w="9525">
            <a:noFill/>
            <a:miter lim="800000"/>
            <a:headEnd/>
            <a:tailEnd/>
          </a:ln>
        </p:spPr>
        <p:txBody>
          <a:bodyPr wrap="square" anchor="ctr">
            <a:spAutoFit/>
          </a:bodyPr>
          <a:lstStyle/>
          <a:p>
            <a:r>
              <a:rPr lang="en-US" sz="1400" dirty="0"/>
              <a:t>    CUSTOMER COMPLAINT RECORD REPORT</a:t>
            </a:r>
          </a:p>
          <a:p>
            <a:pPr algn="ctr"/>
            <a:endParaRPr lang="en-US" sz="1400" dirty="0">
              <a:latin typeface="Calibri"/>
              <a:cs typeface="Calibri"/>
            </a:endParaRPr>
          </a:p>
        </p:txBody>
      </p:sp>
      <p:graphicFrame>
        <p:nvGraphicFramePr>
          <p:cNvPr id="3" name="Table 2">
            <a:extLst>
              <a:ext uri="{FF2B5EF4-FFF2-40B4-BE49-F238E27FC236}">
                <a16:creationId xmlns:a16="http://schemas.microsoft.com/office/drawing/2014/main" id="{CC7736B2-F26A-DC6D-0055-A4B7C04ECBB1}"/>
              </a:ext>
            </a:extLst>
          </p:cNvPr>
          <p:cNvGraphicFramePr>
            <a:graphicFrameLocks noGrp="1"/>
          </p:cNvGraphicFramePr>
          <p:nvPr>
            <p:extLst>
              <p:ext uri="{D42A27DB-BD31-4B8C-83A1-F6EECF244321}">
                <p14:modId xmlns:p14="http://schemas.microsoft.com/office/powerpoint/2010/main" val="2092025292"/>
              </p:ext>
            </p:extLst>
          </p:nvPr>
        </p:nvGraphicFramePr>
        <p:xfrm>
          <a:off x="3099600" y="2997539"/>
          <a:ext cx="9082289" cy="2949436"/>
        </p:xfrm>
        <a:graphic>
          <a:graphicData uri="http://schemas.openxmlformats.org/drawingml/2006/table">
            <a:tbl>
              <a:tblPr>
                <a:tableStyleId>{5C22544A-7EE6-4342-B048-85BDC9FD1C3A}</a:tableStyleId>
              </a:tblPr>
              <a:tblGrid>
                <a:gridCol w="393142">
                  <a:extLst>
                    <a:ext uri="{9D8B030D-6E8A-4147-A177-3AD203B41FA5}">
                      <a16:colId xmlns:a16="http://schemas.microsoft.com/office/drawing/2014/main" val="1660575891"/>
                    </a:ext>
                  </a:extLst>
                </a:gridCol>
                <a:gridCol w="960337">
                  <a:extLst>
                    <a:ext uri="{9D8B030D-6E8A-4147-A177-3AD203B41FA5}">
                      <a16:colId xmlns:a16="http://schemas.microsoft.com/office/drawing/2014/main" val="3958798360"/>
                    </a:ext>
                  </a:extLst>
                </a:gridCol>
                <a:gridCol w="990736">
                  <a:extLst>
                    <a:ext uri="{9D8B030D-6E8A-4147-A177-3AD203B41FA5}">
                      <a16:colId xmlns:a16="http://schemas.microsoft.com/office/drawing/2014/main" val="3323860143"/>
                    </a:ext>
                  </a:extLst>
                </a:gridCol>
                <a:gridCol w="1302338">
                  <a:extLst>
                    <a:ext uri="{9D8B030D-6E8A-4147-A177-3AD203B41FA5}">
                      <a16:colId xmlns:a16="http://schemas.microsoft.com/office/drawing/2014/main" val="2078500279"/>
                    </a:ext>
                  </a:extLst>
                </a:gridCol>
                <a:gridCol w="663155">
                  <a:extLst>
                    <a:ext uri="{9D8B030D-6E8A-4147-A177-3AD203B41FA5}">
                      <a16:colId xmlns:a16="http://schemas.microsoft.com/office/drawing/2014/main" val="285326477"/>
                    </a:ext>
                  </a:extLst>
                </a:gridCol>
                <a:gridCol w="607225">
                  <a:extLst>
                    <a:ext uri="{9D8B030D-6E8A-4147-A177-3AD203B41FA5}">
                      <a16:colId xmlns:a16="http://schemas.microsoft.com/office/drawing/2014/main" val="2255542543"/>
                    </a:ext>
                  </a:extLst>
                </a:gridCol>
                <a:gridCol w="447430">
                  <a:extLst>
                    <a:ext uri="{9D8B030D-6E8A-4147-A177-3AD203B41FA5}">
                      <a16:colId xmlns:a16="http://schemas.microsoft.com/office/drawing/2014/main" val="1025923533"/>
                    </a:ext>
                  </a:extLst>
                </a:gridCol>
                <a:gridCol w="1235758">
                  <a:extLst>
                    <a:ext uri="{9D8B030D-6E8A-4147-A177-3AD203B41FA5}">
                      <a16:colId xmlns:a16="http://schemas.microsoft.com/office/drawing/2014/main" val="2765865407"/>
                    </a:ext>
                  </a:extLst>
                </a:gridCol>
                <a:gridCol w="479389">
                  <a:extLst>
                    <a:ext uri="{9D8B030D-6E8A-4147-A177-3AD203B41FA5}">
                      <a16:colId xmlns:a16="http://schemas.microsoft.com/office/drawing/2014/main" val="1384203823"/>
                    </a:ext>
                  </a:extLst>
                </a:gridCol>
                <a:gridCol w="896119">
                  <a:extLst>
                    <a:ext uri="{9D8B030D-6E8A-4147-A177-3AD203B41FA5}">
                      <a16:colId xmlns:a16="http://schemas.microsoft.com/office/drawing/2014/main" val="1177395996"/>
                    </a:ext>
                  </a:extLst>
                </a:gridCol>
                <a:gridCol w="492369">
                  <a:extLst>
                    <a:ext uri="{9D8B030D-6E8A-4147-A177-3AD203B41FA5}">
                      <a16:colId xmlns:a16="http://schemas.microsoft.com/office/drawing/2014/main" val="848729832"/>
                    </a:ext>
                  </a:extLst>
                </a:gridCol>
                <a:gridCol w="614291">
                  <a:extLst>
                    <a:ext uri="{9D8B030D-6E8A-4147-A177-3AD203B41FA5}">
                      <a16:colId xmlns:a16="http://schemas.microsoft.com/office/drawing/2014/main" val="3040808544"/>
                    </a:ext>
                  </a:extLst>
                </a:gridCol>
              </a:tblGrid>
              <a:tr h="478171">
                <a:tc rowSpan="2">
                  <a:txBody>
                    <a:bodyPr/>
                    <a:lstStyle/>
                    <a:p>
                      <a:pPr algn="ctr" fontAlgn="ctr"/>
                      <a:r>
                        <a:rPr lang="en-IN" sz="1100" u="none" strike="noStrike" dirty="0">
                          <a:effectLst/>
                        </a:rPr>
                        <a:t>P.K.I </a:t>
                      </a:r>
                      <a:endParaRPr lang="en-IN" sz="1100" b="1" i="0" u="none" strike="noStrike" dirty="0">
                        <a:solidFill>
                          <a:srgbClr val="000000"/>
                        </a:solidFill>
                        <a:effectLst/>
                        <a:latin typeface="Calibri" panose="020F0502020204030204" pitchFamily="34" charset="0"/>
                      </a:endParaRPr>
                    </a:p>
                  </a:txBody>
                  <a:tcPr marL="9246" marR="9246" marT="9246" marB="0" anchor="ctr"/>
                </a:tc>
                <a:tc gridSpan="11">
                  <a:txBody>
                    <a:bodyPr/>
                    <a:lstStyle/>
                    <a:p>
                      <a:pPr algn="ctr" fontAlgn="ctr"/>
                      <a:r>
                        <a:rPr lang="en-IN" sz="2300" u="none" strike="noStrike" dirty="0">
                          <a:effectLst/>
                        </a:rPr>
                        <a:t>P.K. INDUSTRIES </a:t>
                      </a:r>
                      <a:endParaRPr lang="en-IN" sz="2300" b="1" i="0" u="none" strike="noStrike" dirty="0">
                        <a:solidFill>
                          <a:srgbClr val="000000"/>
                        </a:solidFill>
                        <a:effectLst/>
                        <a:latin typeface="Calibri" panose="020F0502020204030204" pitchFamily="34" charset="0"/>
                      </a:endParaRPr>
                    </a:p>
                  </a:txBody>
                  <a:tcPr marL="9246" marR="9246" marT="9246" marB="0"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026413770"/>
                  </a:ext>
                </a:extLst>
              </a:tr>
              <a:tr h="242727">
                <a:tc vMerge="1">
                  <a:txBody>
                    <a:bodyPr/>
                    <a:lstStyle/>
                    <a:p>
                      <a:endParaRPr lang="en-IN"/>
                    </a:p>
                  </a:txBody>
                  <a:tcPr/>
                </a:tc>
                <a:tc gridSpan="11">
                  <a:txBody>
                    <a:bodyPr/>
                    <a:lstStyle/>
                    <a:p>
                      <a:pPr algn="ctr" fontAlgn="b"/>
                      <a:r>
                        <a:rPr lang="en-IN" sz="1100" u="none" strike="noStrike">
                          <a:effectLst/>
                        </a:rPr>
                        <a:t>CUSTOMER COMPLAINT RECORD </a:t>
                      </a:r>
                      <a:endParaRPr lang="en-IN" sz="1100" b="1" i="0" u="none" strike="noStrike">
                        <a:solidFill>
                          <a:srgbClr val="000000"/>
                        </a:solidFill>
                        <a:effectLst/>
                        <a:latin typeface="Calibri" panose="020F0502020204030204" pitchFamily="34" charset="0"/>
                      </a:endParaRPr>
                    </a:p>
                  </a:txBody>
                  <a:tcPr marL="9246" marR="9246" marT="9246"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178967938"/>
                  </a:ext>
                </a:extLst>
              </a:tr>
              <a:tr h="452235">
                <a:tc>
                  <a:txBody>
                    <a:bodyPr/>
                    <a:lstStyle/>
                    <a:p>
                      <a:pPr algn="ctr" fontAlgn="ctr"/>
                      <a:r>
                        <a:rPr lang="en-IN" sz="1100" u="none" strike="noStrike">
                          <a:effectLst/>
                        </a:rPr>
                        <a:t>Sr. No</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dirty="0">
                          <a:effectLst/>
                        </a:rPr>
                        <a:t>RECEVING DATE </a:t>
                      </a:r>
                      <a:endParaRPr lang="en-IN" sz="1100" b="1" i="0" u="none" strike="noStrike" dirty="0">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COMPLAINT NO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CUSTOMER NAME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STANDARD /DRW NO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Item Name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GRADE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COMPLAINT/ PROBLEM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INVOICE QTY</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DEFECTIVE PART QTY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ACTION PLAN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Remarks</a:t>
                      </a:r>
                      <a:endParaRPr lang="en-IN" sz="1100" b="1" i="0" u="none" strike="noStrike">
                        <a:solidFill>
                          <a:srgbClr val="000000"/>
                        </a:solidFill>
                        <a:effectLst/>
                        <a:latin typeface="Calibri" panose="020F0502020204030204" pitchFamily="34" charset="0"/>
                      </a:endParaRPr>
                    </a:p>
                  </a:txBody>
                  <a:tcPr marL="9246" marR="9246" marT="9246" marB="0" anchor="ctr"/>
                </a:tc>
                <a:extLst>
                  <a:ext uri="{0D108BD9-81ED-4DB2-BD59-A6C34878D82A}">
                    <a16:rowId xmlns:a16="http://schemas.microsoft.com/office/drawing/2014/main" val="4088946422"/>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val="2378070521"/>
                  </a:ext>
                </a:extLst>
              </a:tr>
              <a:tr h="319941">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val="360469779"/>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val="715036265"/>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val="3204643179"/>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val="611111550"/>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val="4280092607"/>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val="890642170"/>
                  </a:ext>
                </a:extLst>
              </a:tr>
            </a:tbl>
          </a:graphicData>
        </a:graphic>
      </p:graphicFrame>
    </p:spTree>
    <p:extLst>
      <p:ext uri="{BB962C8B-B14F-4D97-AF65-F5344CB8AC3E}">
        <p14:creationId xmlns:p14="http://schemas.microsoft.com/office/powerpoint/2010/main" val="3231392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ears - 5352">
            <a:hlinkClick r:id="" action="ppaction://media"/>
            <a:extLst>
              <a:ext uri="{FF2B5EF4-FFF2-40B4-BE49-F238E27FC236}">
                <a16:creationId xmlns:a16="http://schemas.microsoft.com/office/drawing/2014/main" id="{9A81B41E-55B2-47C0-86C4-C3FA03A6595A}"/>
              </a:ext>
            </a:extLst>
          </p:cNvPr>
          <p:cNvPicPr>
            <a:picLocks noChangeAspect="1"/>
          </p:cNvPicPr>
          <p:nvPr>
            <a:videoFile r:link="rId2"/>
            <p:extLst>
              <p:ext uri="{DAA4B4D4-6D71-4841-9C94-3DE7FCFB9230}">
                <p14:media xmlns:p14="http://schemas.microsoft.com/office/powerpoint/2010/main" r:embed="rId1"/>
              </p:ext>
            </p:extLst>
          </p:nvPr>
        </p:nvPicPr>
        <p:blipFill>
          <a:blip r:embed="rId4">
            <a:grayscl/>
          </a:blip>
          <a:stretch>
            <a:fillRect/>
          </a:stretch>
        </p:blipFill>
        <p:spPr>
          <a:xfrm rot="16200000">
            <a:off x="-1007217" y="1476305"/>
            <a:ext cx="6858039" cy="3905352"/>
          </a:xfrm>
          <a:prstGeom prst="rect">
            <a:avLst/>
          </a:prstGeom>
        </p:spPr>
      </p:pic>
      <p:pic>
        <p:nvPicPr>
          <p:cNvPr id="6" name="Picture 5">
            <a:extLst>
              <a:ext uri="{FF2B5EF4-FFF2-40B4-BE49-F238E27FC236}">
                <a16:creationId xmlns:a16="http://schemas.microsoft.com/office/drawing/2014/main" id="{7887D0AE-85AD-58F6-B390-9700B6CC0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4479" y="-5249"/>
            <a:ext cx="10479930" cy="6863249"/>
          </a:xfrm>
          <a:prstGeom prst="rect">
            <a:avLst/>
          </a:prstGeom>
        </p:spPr>
      </p:pic>
      <p:sp>
        <p:nvSpPr>
          <p:cNvPr id="7" name="TextBox 6">
            <a:extLst>
              <a:ext uri="{FF2B5EF4-FFF2-40B4-BE49-F238E27FC236}">
                <a16:creationId xmlns:a16="http://schemas.microsoft.com/office/drawing/2014/main" id="{C83AADE3-7F2E-CBD2-9A46-7806C88466C1}"/>
              </a:ext>
            </a:extLst>
          </p:cNvPr>
          <p:cNvSpPr txBox="1"/>
          <p:nvPr/>
        </p:nvSpPr>
        <p:spPr>
          <a:xfrm>
            <a:off x="4705350" y="607532"/>
            <a:ext cx="8877300" cy="1846659"/>
          </a:xfrm>
          <a:prstGeom prst="rect">
            <a:avLst/>
          </a:prstGeom>
          <a:noFill/>
        </p:spPr>
        <p:txBody>
          <a:bodyPr wrap="square" rtlCol="0">
            <a:spAutoFit/>
          </a:bodyPr>
          <a:lstStyle/>
          <a:p>
            <a:r>
              <a:rPr lang="en-US" sz="9600" dirty="0">
                <a:solidFill>
                  <a:srgbClr val="FFC000"/>
                </a:solidFill>
              </a:rPr>
              <a:t>Few of our client </a:t>
            </a:r>
          </a:p>
          <a:p>
            <a:endParaRPr lang="en-IN" dirty="0"/>
          </a:p>
        </p:txBody>
      </p:sp>
      <p:sp>
        <p:nvSpPr>
          <p:cNvPr id="8" name="TextBox 7">
            <a:extLst>
              <a:ext uri="{FF2B5EF4-FFF2-40B4-BE49-F238E27FC236}">
                <a16:creationId xmlns:a16="http://schemas.microsoft.com/office/drawing/2014/main" id="{88910709-279A-50E5-7E53-51003072B741}"/>
              </a:ext>
            </a:extLst>
          </p:cNvPr>
          <p:cNvSpPr txBox="1"/>
          <p:nvPr/>
        </p:nvSpPr>
        <p:spPr>
          <a:xfrm>
            <a:off x="4705350" y="2010733"/>
            <a:ext cx="9048750" cy="480131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latin typeface="Arial Black" panose="020B0A04020102020204" pitchFamily="34" charset="0"/>
              </a:rPr>
              <a:t>SUDHIR AUTOMOTIVE INDUSTRIES PVT LTD</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MOHINDRA FASTENERS LTD</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R.F.I INDIA</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UNIVERSAL PRECISION SCREW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MICRON PRECISION SCREW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ARYA AGENCIES</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VAISHALI AUTO INDUSTRIES</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MICRON PRECISION SCREW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BK AUTO AUTOMATICS</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SINGLA PRECISION SCREW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SHRI PRABHU FASTENERS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SHRI RAM AUTO INDUSTRIES </a:t>
            </a:r>
          </a:p>
          <a:p>
            <a:endParaRPr lang="en-IN" dirty="0"/>
          </a:p>
        </p:txBody>
      </p:sp>
    </p:spTree>
    <p:extLst>
      <p:ext uri="{BB962C8B-B14F-4D97-AF65-F5344CB8AC3E}">
        <p14:creationId xmlns:p14="http://schemas.microsoft.com/office/powerpoint/2010/main" val="337565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425E00-1FF4-4D27-9ED5-D637371BF2D9}"/>
              </a:ext>
            </a:extLst>
          </p:cNvPr>
          <p:cNvSpPr/>
          <p:nvPr/>
        </p:nvSpPr>
        <p:spPr>
          <a:xfrm>
            <a:off x="0" y="0"/>
            <a:ext cx="12192000" cy="6858000"/>
          </a:xfrm>
          <a:prstGeom prst="rect">
            <a:avLst/>
          </a:prstGeom>
          <a:solidFill>
            <a:srgbClr val="686873"/>
          </a:solidFill>
          <a:ln>
            <a:solidFill>
              <a:srgbClr val="6B6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571D3A3-BBC9-487E-8772-73046AB09432}"/>
              </a:ext>
            </a:extLst>
          </p:cNvPr>
          <p:cNvSpPr/>
          <p:nvPr/>
        </p:nvSpPr>
        <p:spPr>
          <a:xfrm>
            <a:off x="0" y="1989550"/>
            <a:ext cx="8577470" cy="38563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532601DF-E35F-46E1-B832-43C4A128208A}"/>
              </a:ext>
            </a:extLst>
          </p:cNvPr>
          <p:cNvSpPr>
            <a:spLocks noGrp="1"/>
          </p:cNvSpPr>
          <p:nvPr>
            <p:ph type="title"/>
          </p:nvPr>
        </p:nvSpPr>
        <p:spPr>
          <a:xfrm>
            <a:off x="471487" y="2157601"/>
            <a:ext cx="6531252" cy="3520282"/>
          </a:xfrm>
        </p:spPr>
        <p:txBody>
          <a:bodyPr>
            <a:noAutofit/>
          </a:bodyPr>
          <a:lstStyle/>
          <a:p>
            <a:pPr algn="ctr">
              <a:lnSpc>
                <a:spcPct val="150000"/>
              </a:lnSpc>
            </a:pPr>
            <a:r>
              <a:rPr lang="en-IN" sz="1800" b="1" dirty="0">
                <a:solidFill>
                  <a:srgbClr val="00B0F0"/>
                </a:solidFill>
              </a:rPr>
              <a:t>P.K. INDUSTRIES            </a:t>
            </a:r>
            <a:br>
              <a:rPr lang="en-IN" sz="1400" dirty="0">
                <a:solidFill>
                  <a:srgbClr val="00B0F0"/>
                </a:solidFill>
              </a:rPr>
            </a:br>
            <a:r>
              <a:rPr lang="en-IN" sz="1400" dirty="0">
                <a:solidFill>
                  <a:schemeClr val="bg1"/>
                </a:solidFill>
              </a:rPr>
              <a:t>Plot-47, SAINIK COLONY HISSAR BHIWANI LINK ROAD, ROHTAK, HARYANA 124001 (INDIA)</a:t>
            </a:r>
            <a:br>
              <a:rPr lang="en-IN" sz="1400" dirty="0">
                <a:solidFill>
                  <a:schemeClr val="bg1"/>
                </a:solidFill>
              </a:rPr>
            </a:br>
            <a:r>
              <a:rPr lang="en-IN" sz="1400" dirty="0">
                <a:solidFill>
                  <a:schemeClr val="bg1"/>
                </a:solidFill>
              </a:rPr>
              <a:t>GST=06JOGPK4030B1ZD</a:t>
            </a:r>
            <a:br>
              <a:rPr lang="en-IN" sz="1800" b="1" dirty="0">
                <a:solidFill>
                  <a:schemeClr val="accent5">
                    <a:lumMod val="60000"/>
                    <a:lumOff val="40000"/>
                  </a:schemeClr>
                </a:solidFill>
              </a:rPr>
            </a:br>
            <a:r>
              <a:rPr lang="en-IN" sz="1800" b="1" dirty="0">
                <a:solidFill>
                  <a:srgbClr val="00B0F0"/>
                </a:solidFill>
              </a:rPr>
              <a:t>Head Office</a:t>
            </a:r>
            <a:br>
              <a:rPr lang="en-IN" sz="1400">
                <a:solidFill>
                  <a:schemeClr val="bg1"/>
                </a:solidFill>
              </a:rPr>
            </a:br>
            <a:r>
              <a:rPr lang="en-IN" sz="1400" u="sng">
                <a:solidFill>
                  <a:schemeClr val="bg1"/>
                </a:solidFill>
              </a:rPr>
              <a:t>CONTACT -  </a:t>
            </a:r>
            <a:r>
              <a:rPr lang="en-IN" sz="1400" u="sng" dirty="0">
                <a:solidFill>
                  <a:schemeClr val="bg1"/>
                </a:solidFill>
              </a:rPr>
              <a:t>+91 7988442879, +91 9416337706</a:t>
            </a:r>
            <a:br>
              <a:rPr lang="en-IN" sz="1400" dirty="0">
                <a:solidFill>
                  <a:schemeClr val="bg1"/>
                </a:solidFill>
              </a:rPr>
            </a:br>
            <a:r>
              <a:rPr lang="en-IN" sz="1400" dirty="0">
                <a:solidFill>
                  <a:schemeClr val="bg1"/>
                </a:solidFill>
                <a:hlinkClick r:id="rId2">
                  <a:extLst>
                    <a:ext uri="{A12FA001-AC4F-418D-AE19-62706E023703}">
                      <ahyp:hlinkClr xmlns:ahyp="http://schemas.microsoft.com/office/drawing/2018/hyperlinkcolor" val="tx"/>
                    </a:ext>
                  </a:extLst>
                </a:hlinkClick>
              </a:rPr>
              <a:t>MAIL - pkindustriesrtk@gmail.com</a:t>
            </a:r>
            <a:br>
              <a:rPr lang="en-IN" sz="1400" dirty="0">
                <a:solidFill>
                  <a:schemeClr val="bg1"/>
                </a:solidFill>
              </a:rPr>
            </a:br>
            <a:br>
              <a:rPr lang="en-IN" sz="1400" dirty="0">
                <a:solidFill>
                  <a:schemeClr val="bg1"/>
                </a:solidFill>
              </a:rPr>
            </a:br>
            <a:br>
              <a:rPr lang="en-IN" sz="1400" dirty="0">
                <a:solidFill>
                  <a:schemeClr val="bg1"/>
                </a:solidFill>
              </a:rPr>
            </a:br>
            <a:br>
              <a:rPr lang="en-IN" sz="1400" dirty="0">
                <a:solidFill>
                  <a:schemeClr val="bg1"/>
                </a:solidFill>
              </a:rPr>
            </a:br>
            <a:endParaRPr lang="en-IN" sz="1400" dirty="0">
              <a:solidFill>
                <a:schemeClr val="bg1"/>
              </a:solidFill>
            </a:endParaRPr>
          </a:p>
        </p:txBody>
      </p:sp>
      <p:pic>
        <p:nvPicPr>
          <p:cNvPr id="11" name="Picture 10">
            <a:extLst>
              <a:ext uri="{FF2B5EF4-FFF2-40B4-BE49-F238E27FC236}">
                <a16:creationId xmlns:a16="http://schemas.microsoft.com/office/drawing/2014/main" id="{111157F2-1EF4-468B-BB05-12DB2E44589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9535" y="484991"/>
            <a:ext cx="764501" cy="1190858"/>
          </a:xfrm>
          <a:prstGeom prst="rect">
            <a:avLst/>
          </a:prstGeom>
        </p:spPr>
      </p:pic>
      <p:pic>
        <p:nvPicPr>
          <p:cNvPr id="13" name="Picture 12">
            <a:extLst>
              <a:ext uri="{FF2B5EF4-FFF2-40B4-BE49-F238E27FC236}">
                <a16:creationId xmlns:a16="http://schemas.microsoft.com/office/drawing/2014/main" id="{D263941B-8A2A-41EF-9D7F-A6C86135DD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12202" y="512974"/>
            <a:ext cx="753065" cy="1187590"/>
          </a:xfrm>
          <a:prstGeom prst="rect">
            <a:avLst/>
          </a:prstGeom>
        </p:spPr>
      </p:pic>
      <p:pic>
        <p:nvPicPr>
          <p:cNvPr id="15" name="Picture 14">
            <a:extLst>
              <a:ext uri="{FF2B5EF4-FFF2-40B4-BE49-F238E27FC236}">
                <a16:creationId xmlns:a16="http://schemas.microsoft.com/office/drawing/2014/main" id="{5CC361D6-9676-4B2A-A932-28E3C306D5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66188" y="529337"/>
            <a:ext cx="713861" cy="1184323"/>
          </a:xfrm>
          <a:prstGeom prst="rect">
            <a:avLst/>
          </a:prstGeom>
        </p:spPr>
      </p:pic>
      <p:pic>
        <p:nvPicPr>
          <p:cNvPr id="5" name="Picture 4">
            <a:extLst>
              <a:ext uri="{FF2B5EF4-FFF2-40B4-BE49-F238E27FC236}">
                <a16:creationId xmlns:a16="http://schemas.microsoft.com/office/drawing/2014/main" id="{CD38E7AE-6F21-A434-FCC8-9C8DD81B15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2000" y="1989549"/>
            <a:ext cx="5080000" cy="3856383"/>
          </a:xfrm>
          <a:prstGeom prst="rect">
            <a:avLst/>
          </a:prstGeom>
        </p:spPr>
      </p:pic>
    </p:spTree>
    <p:extLst>
      <p:ext uri="{BB962C8B-B14F-4D97-AF65-F5344CB8AC3E}">
        <p14:creationId xmlns:p14="http://schemas.microsoft.com/office/powerpoint/2010/main" val="40302301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6624</TotalTime>
  <Words>794</Words>
  <Application>Microsoft Office PowerPoint</Application>
  <PresentationFormat>Widescreen</PresentationFormat>
  <Paragraphs>149</Paragraphs>
  <Slides>14</Slides>
  <Notes>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Algerian</vt:lpstr>
      <vt:lpstr>Aptos</vt:lpstr>
      <vt:lpstr>Arial</vt:lpstr>
      <vt:lpstr>Arial Black</vt:lpstr>
      <vt:lpstr>Britannic Bold</vt:lpstr>
      <vt:lpstr>Calibri</vt:lpstr>
      <vt:lpstr>Tw Cen MT</vt:lpstr>
      <vt:lpstr>Tw Cen MT Condensed</vt:lpstr>
      <vt:lpstr>Wingdings 3</vt:lpstr>
      <vt:lpstr>Integral</vt:lpstr>
      <vt:lpstr>P.K. INDUSTRIES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ISO CERTIFIED COMPANY</vt:lpstr>
      <vt:lpstr>PowerPoint Presentation</vt:lpstr>
      <vt:lpstr>PowerPoint Presentation</vt:lpstr>
      <vt:lpstr>P.K. INDUSTRIES             Plot-47, SAINIK COLONY HISSAR BHIWANI LINK ROAD, ROHTAK, HARYANA 124001 (INDIA) GST=06JOGPK4030B1ZD Head Office CONTACT -  +91 7988442879, +91 9416337706 MAIL - pkindustriesrtk@gmail.com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noni sehmbi</dc:creator>
  <cp:lastModifiedBy>vikash kumar</cp:lastModifiedBy>
  <cp:revision>240</cp:revision>
  <cp:lastPrinted>2021-12-18T12:48:51Z</cp:lastPrinted>
  <dcterms:created xsi:type="dcterms:W3CDTF">2020-10-12T02:14:40Z</dcterms:created>
  <dcterms:modified xsi:type="dcterms:W3CDTF">2024-05-08T12:17:11Z</dcterms:modified>
</cp:coreProperties>
</file>